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73" r:id="rId4"/>
    <p:sldId id="260" r:id="rId5"/>
    <p:sldId id="266" r:id="rId6"/>
    <p:sldId id="261" r:id="rId7"/>
    <p:sldId id="267" r:id="rId8"/>
    <p:sldId id="262" r:id="rId9"/>
    <p:sldId id="268" r:id="rId10"/>
    <p:sldId id="263" r:id="rId11"/>
    <p:sldId id="269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332F"/>
    <a:srgbClr val="447987"/>
    <a:srgbClr val="EBBF91"/>
    <a:srgbClr val="F9EDD8"/>
    <a:srgbClr val="FFFDF3"/>
    <a:srgbClr val="E18956"/>
    <a:srgbClr val="DB92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90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B0DC4-7F89-4478-B50A-EA22434897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8E2FE6-534F-4C28-AC67-A46A6E0D75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B5A39-1C3D-41F1-BB78-40651764E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C3406-4D29-4105-BD76-5012BF14F6EE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A56B7-B055-493F-ADAC-1AEAA157D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86517-379F-4697-812E-814DC9D70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6A39B-0818-4412-AE14-CC0FA1F65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00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BBDB1-72BC-472C-93AE-601D82813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01EF50-3FD8-44DD-B3A6-90E344C631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58BEE-7EF8-46F5-97C3-AFBA1BD28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C3406-4D29-4105-BD76-5012BF14F6EE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A70D4-C5B0-4582-8CA0-1154F4DA9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BE511-FCE9-4D61-8F80-7A47303C1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6A39B-0818-4412-AE14-CC0FA1F65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849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B1A466-56F4-4E91-ADE6-527C5BA0C0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0DE625-89FC-41A1-9084-374436A1A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60DD8-2124-413F-B30C-B2DDD3BB5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C3406-4D29-4105-BD76-5012BF14F6EE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6B45A-2CCC-40B4-AF55-3ED69FB8A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0BDED-F1D1-4F07-9F26-78C9614EE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6A39B-0818-4412-AE14-CC0FA1F65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066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18D0-29FD-4723-A1F7-1ACB2AB3C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654FC-B304-4B69-9DF0-B1A52E1A3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6F1FD-5619-4AFF-BCE3-93481088B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C3406-4D29-4105-BD76-5012BF14F6EE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C5970-64F9-4F97-99EF-9CE3FD5EC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EB6B2-E36E-41FB-959A-35C6E4309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6A39B-0818-4412-AE14-CC0FA1F65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80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A100E-18D3-4BB1-B0A4-F3FBAA129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35E832-6D01-4632-9E08-51C7829C6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0125E-B4D7-4FB1-BB24-F72B87A98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C3406-4D29-4105-BD76-5012BF14F6EE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8939C-F568-4D2C-86D4-A88DE78A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1194E-F6CC-44B7-93C5-4A3092C63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6A39B-0818-4412-AE14-CC0FA1F65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62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18328-6039-4388-BFDA-5FA573684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6EF0D-484F-4E6B-AC96-FF8C6228DD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3FC61B-617F-419A-8E75-643F6FDA81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8E56CE-1C12-4266-A729-E323DF0D3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C3406-4D29-4105-BD76-5012BF14F6EE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08DA6F-C9A5-4F4E-A839-299A083E3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2C0FF0-1681-42E3-BC5F-C0BEE4962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6A39B-0818-4412-AE14-CC0FA1F65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43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E6AEE-64B3-40A0-A77F-FF819DA54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698CA-34AD-4472-A1A8-44240FB8A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148CD9-F3E6-42E3-A7E5-23EC343D0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AD3665-47DD-4639-BDD0-8E28EFE896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4045DA-8DF1-4809-95BD-8C6470B57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7A6954-545E-486E-8E38-C2B8951D7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C3406-4D29-4105-BD76-5012BF14F6EE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637537-DF25-4F1A-916D-1C2AB5541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A052DE-9D91-481C-AA11-82B31525E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6A39B-0818-4412-AE14-CC0FA1F65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297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38AF0-FFFD-4354-B342-C4D3A773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CEF174-7015-4103-981A-E8B0A7E84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C3406-4D29-4105-BD76-5012BF14F6EE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54FCBD-E345-4BA0-9187-083E3DC19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FE4AA6-56F3-49AE-92E3-CD33404AB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6A39B-0818-4412-AE14-CC0FA1F65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52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7B13DC-E7E6-4190-B323-A2D7934CF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C3406-4D29-4105-BD76-5012BF14F6EE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D1D9F2-3C4B-4E1D-8F6A-CC5DFE71D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C6A3A-AD69-4840-B465-52A0BA1FB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6A39B-0818-4412-AE14-CC0FA1F65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12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13CCC-3B86-4A5D-96B7-73287B795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FC13B-D04D-4C02-9AC3-CB4F4BB61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90881C-BEFB-4DAA-AC8A-3AA3EB036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C0A02E-F150-4CD2-A2E0-6524ADEFF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C3406-4D29-4105-BD76-5012BF14F6EE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0707BA-E45D-4E98-AA43-C23DC71D1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8F2D0-89E9-4FA9-B48F-3EA34EE43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6A39B-0818-4412-AE14-CC0FA1F65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14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0343C-ACAD-4254-B275-B6F194F1A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6DC57C-A040-45CD-A553-0A4636C1E8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C1574-899E-49DE-860F-E0EACAFD6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61679C-5D87-48F5-A4C9-8A9515CA7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C3406-4D29-4105-BD76-5012BF14F6EE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C42285-46E0-4653-9EDA-4B7E68716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130485-C1E7-4E15-B4C2-451F9B18F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6A39B-0818-4412-AE14-CC0FA1F65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80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D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51DCCA-A63C-4B27-9AB5-F89B9BF1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9A6F37-4ECE-423A-AB7F-99116D675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35F19-C451-4AE0-83BC-1C7EB7BD38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C3406-4D29-4105-BD76-5012BF14F6EE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E1740-A057-40FE-BB64-CA6AC51CF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957E06-7104-47C0-ABEA-BEE96316FD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46A39B-0818-4412-AE14-CC0FA1F65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021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1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41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con&#10;&#10;Description automatically generated with medium confidence">
            <a:extLst>
              <a:ext uri="{FF2B5EF4-FFF2-40B4-BE49-F238E27FC236}">
                <a16:creationId xmlns:a16="http://schemas.microsoft.com/office/drawing/2014/main" id="{365AA0B5-94B3-4C6B-9865-1522AE067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7596">
            <a:off x="-584623" y="3991914"/>
            <a:ext cx="5079153" cy="44293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7218A8-3A61-475E-A800-09F4ED642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AF1E8FD-2255-4DD5-B348-CC3EF97DC5A4}"/>
              </a:ext>
            </a:extLst>
          </p:cNvPr>
          <p:cNvSpPr/>
          <p:nvPr/>
        </p:nvSpPr>
        <p:spPr>
          <a:xfrm>
            <a:off x="1206035" y="2987722"/>
            <a:ext cx="9779929" cy="1443785"/>
          </a:xfrm>
          <a:prstGeom prst="rect">
            <a:avLst/>
          </a:prstGeom>
          <a:solidFill>
            <a:srgbClr val="EBBF9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D7DB42-EEF8-426C-9E6C-B7B6ECD647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6533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Project One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B6CEC-0804-424A-8BB0-2BF648C6B3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pc="600" dirty="0">
                <a:solidFill>
                  <a:srgbClr val="65332F"/>
                </a:solidFill>
                <a:latin typeface="A DAY WITHOUT SUN" panose="02000506000000020004" pitchFamily="2" charset="0"/>
              </a:rPr>
              <a:t>Alaina Fletcher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3D1C36-F8D6-4E6B-BAA5-07CAA0CCC9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-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273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58E3DB-8466-4972-B709-79963851E65A}"/>
              </a:ext>
            </a:extLst>
          </p:cNvPr>
          <p:cNvSpPr/>
          <p:nvPr/>
        </p:nvSpPr>
        <p:spPr>
          <a:xfrm>
            <a:off x="1131038" y="389130"/>
            <a:ext cx="3561329" cy="3039870"/>
          </a:xfrm>
          <a:prstGeom prst="rect">
            <a:avLst/>
          </a:prstGeom>
          <a:solidFill>
            <a:srgbClr val="EBBF91"/>
          </a:solidFill>
          <a:ln>
            <a:solidFill>
              <a:srgbClr val="65332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BD90DA2A-59E3-4C79-B817-83A2E5554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829"/>
            <a:ext cx="1219200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2DC1D8-ADAE-4668-98AC-905EC8A79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583" y="456217"/>
            <a:ext cx="3932237" cy="722243"/>
          </a:xfrm>
        </p:spPr>
        <p:txBody>
          <a:bodyPr>
            <a:noAutofit/>
          </a:bodyPr>
          <a:lstStyle/>
          <a:p>
            <a:pPr algn="ctr"/>
            <a:r>
              <a:rPr lang="en-US" sz="4000" spc="300" dirty="0">
                <a:solidFill>
                  <a:srgbClr val="65332F"/>
                </a:solidFill>
                <a:latin typeface="A DAY WITHOUT SUN" panose="02000506000000020004" pitchFamily="2" charset="0"/>
              </a:rPr>
              <a:t>Problem Scenario 4 partition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E85390-E060-410A-AB8C-982587910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31038" y="1711255"/>
            <a:ext cx="3561329" cy="4149795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create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table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part_bevsof1_8_10 (</a:t>
            </a:r>
            <a:r>
              <a:rPr lang="en-US" sz="1200" b="1" dirty="0" err="1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b_beverage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string) partitioned </a:t>
            </a:r>
            <a:r>
              <a:rPr lang="en-US" sz="12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by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(</a:t>
            </a:r>
            <a:r>
              <a:rPr lang="en-US" sz="1200" b="1" dirty="0" err="1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branch_num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string);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set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hive.</a:t>
            </a:r>
            <a:r>
              <a:rPr lang="en-US" sz="1200" b="1" dirty="0" err="1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exec.dynamic.partition</a:t>
            </a:r>
            <a:r>
              <a:rPr lang="en-US" sz="1200" b="1" dirty="0" err="1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.mode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nonstrict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set </a:t>
            </a:r>
            <a:r>
              <a:rPr lang="en-US" sz="1200" b="1" dirty="0" err="1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hive.</a:t>
            </a:r>
            <a:r>
              <a:rPr lang="en-US" sz="1200" b="1" dirty="0" err="1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exec.dynamic.partition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=</a:t>
            </a:r>
            <a:r>
              <a:rPr lang="en-US" sz="12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true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insert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into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part_bevsof1_8_10 </a:t>
            </a:r>
            <a:r>
              <a:rPr lang="en-US" sz="12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partition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(</a:t>
            </a:r>
            <a:r>
              <a:rPr lang="en-US" sz="1200" b="1" dirty="0" err="1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branch_num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) </a:t>
            </a:r>
            <a:r>
              <a:rPr lang="en-US" sz="12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select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* </a:t>
            </a:r>
            <a:r>
              <a:rPr lang="en-US" sz="12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from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bevsof1_8_10;</a:t>
            </a:r>
            <a:endParaRPr lang="en-US" sz="1000" dirty="0">
              <a:solidFill>
                <a:srgbClr val="65332F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4B345D9-9BC6-4A96-B0D5-64B8E1F5DB1D}"/>
              </a:ext>
            </a:extLst>
          </p:cNvPr>
          <p:cNvSpPr txBox="1">
            <a:spLocks/>
          </p:cNvSpPr>
          <p:nvPr/>
        </p:nvSpPr>
        <p:spPr>
          <a:xfrm>
            <a:off x="1131038" y="1276752"/>
            <a:ext cx="3932237" cy="342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Create a partition for scenario 3(a)</a:t>
            </a:r>
          </a:p>
          <a:p>
            <a:endParaRPr lang="en-US" sz="1000" dirty="0">
              <a:solidFill>
                <a:srgbClr val="65332F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2777C043-A2C5-41B5-954A-21E087F5C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873" y="3840663"/>
            <a:ext cx="10256189" cy="986851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5B6CBA-0453-4802-80BA-BA13981C8021}"/>
              </a:ext>
            </a:extLst>
          </p:cNvPr>
          <p:cNvSpPr txBox="1">
            <a:spLocks/>
          </p:cNvSpPr>
          <p:nvPr/>
        </p:nvSpPr>
        <p:spPr>
          <a:xfrm>
            <a:off x="620605" y="4965231"/>
            <a:ext cx="1863953" cy="986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200" b="1" spc="300" dirty="0">
                <a:solidFill>
                  <a:srgbClr val="65332F"/>
                </a:solidFill>
                <a:latin typeface="A little sunshine" panose="02000603000000000000" pitchFamily="2" charset="0"/>
                <a:ea typeface="A little sunshine" panose="02000603000000000000" pitchFamily="2" charset="0"/>
                <a:cs typeface="Courier New" panose="02070309020205020404" pitchFamily="49" charset="0"/>
              </a:rPr>
              <a:t>partitioning allows for more rapid processing of large amounts of data</a:t>
            </a:r>
          </a:p>
          <a:p>
            <a:pPr marL="0" indent="0" algn="r">
              <a:buFont typeface="Arial" panose="020B0604020202020204" pitchFamily="34" charset="0"/>
              <a:buNone/>
            </a:pPr>
            <a:endParaRPr lang="en-US" dirty="0">
              <a:solidFill>
                <a:srgbClr val="65332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FF4B9A-57F0-4A0C-A31A-9AF82946A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74" y="5772625"/>
            <a:ext cx="11756926" cy="1097280"/>
          </a:xfrm>
          <a:prstGeom prst="rect">
            <a:avLst/>
          </a:prstGeom>
        </p:spPr>
      </p:pic>
      <p:pic>
        <p:nvPicPr>
          <p:cNvPr id="14" name="Picture 13" descr="A picture containing funnel chart&#10;&#10;Description automatically generated">
            <a:extLst>
              <a:ext uri="{FF2B5EF4-FFF2-40B4-BE49-F238E27FC236}">
                <a16:creationId xmlns:a16="http://schemas.microsoft.com/office/drawing/2014/main" id="{F6C0A94D-CC19-432D-8ED4-87F244E29D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982" y="-657190"/>
            <a:ext cx="2516820" cy="45520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7202B2-4D62-4CF4-8B14-A1AD66EF87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19366" y="720328"/>
            <a:ext cx="3013970" cy="317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63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58E3DB-8466-4972-B709-79963851E65A}"/>
              </a:ext>
            </a:extLst>
          </p:cNvPr>
          <p:cNvSpPr/>
          <p:nvPr/>
        </p:nvSpPr>
        <p:spPr>
          <a:xfrm>
            <a:off x="1131038" y="389130"/>
            <a:ext cx="3561329" cy="3306267"/>
          </a:xfrm>
          <a:prstGeom prst="rect">
            <a:avLst/>
          </a:prstGeom>
          <a:solidFill>
            <a:srgbClr val="EBBF91"/>
          </a:solidFill>
          <a:ln>
            <a:solidFill>
              <a:srgbClr val="65332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BD90DA2A-59E3-4C79-B817-83A2E5554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2DC1D8-ADAE-4668-98AC-905EC8A79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583" y="456217"/>
            <a:ext cx="3932237" cy="722243"/>
          </a:xfrm>
        </p:spPr>
        <p:txBody>
          <a:bodyPr>
            <a:noAutofit/>
          </a:bodyPr>
          <a:lstStyle/>
          <a:p>
            <a:pPr algn="ctr"/>
            <a:r>
              <a:rPr lang="en-US" sz="4000" spc="300" dirty="0">
                <a:solidFill>
                  <a:srgbClr val="65332F"/>
                </a:solidFill>
                <a:latin typeface="A DAY WITHOUT SUN" panose="02000506000000020004" pitchFamily="2" charset="0"/>
              </a:rPr>
              <a:t>Problem Scenario 5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E85390-E060-410A-AB8C-982587910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31038" y="2097287"/>
            <a:ext cx="3932237" cy="3763763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alter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table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bevsOf1_8_10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set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tblproperties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'note' 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= 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'updated may 2021',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'comment'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= 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'(:'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200" b="1" dirty="0">
              <a:solidFill>
                <a:srgbClr val="65332F"/>
              </a:solidFill>
              <a:effectLst/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show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tblproperties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bevsOf1_8_10;</a:t>
            </a:r>
            <a:endParaRPr lang="en-US" sz="1000" dirty="0">
              <a:solidFill>
                <a:srgbClr val="65332F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4B345D9-9BC6-4A96-B0D5-64B8E1F5DB1D}"/>
              </a:ext>
            </a:extLst>
          </p:cNvPr>
          <p:cNvSpPr txBox="1">
            <a:spLocks/>
          </p:cNvSpPr>
          <p:nvPr/>
        </p:nvSpPr>
        <p:spPr>
          <a:xfrm>
            <a:off x="1131038" y="1276752"/>
            <a:ext cx="3932237" cy="722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Alter the table properties to add "</a:t>
            </a:r>
            <a:r>
              <a:rPr lang="en-US" sz="1200" b="1" dirty="0" err="1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note","comment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"</a:t>
            </a:r>
          </a:p>
          <a:p>
            <a:endParaRPr lang="en-US" sz="1000" dirty="0">
              <a:solidFill>
                <a:srgbClr val="65332F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228E827F-C24B-43B6-AB53-CE4DC4748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214" y="1998995"/>
            <a:ext cx="4443748" cy="3306267"/>
          </a:xfrm>
          <a:prstGeom prst="rect">
            <a:avLst/>
          </a:prstGeom>
          <a:ln w="12700">
            <a:solidFill>
              <a:srgbClr val="65332F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339125-5806-41FB-876F-FE4BF7DB6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74" y="5772798"/>
            <a:ext cx="11756926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72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58E3DB-8466-4972-B709-79963851E65A}"/>
              </a:ext>
            </a:extLst>
          </p:cNvPr>
          <p:cNvSpPr/>
          <p:nvPr/>
        </p:nvSpPr>
        <p:spPr>
          <a:xfrm>
            <a:off x="1131038" y="389130"/>
            <a:ext cx="3561329" cy="5241390"/>
          </a:xfrm>
          <a:prstGeom prst="rect">
            <a:avLst/>
          </a:prstGeom>
          <a:solidFill>
            <a:srgbClr val="EBBF91"/>
          </a:solidFill>
          <a:ln>
            <a:solidFill>
              <a:srgbClr val="65332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BD90DA2A-59E3-4C79-B817-83A2E5554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2DC1D8-ADAE-4668-98AC-905EC8A79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583" y="456217"/>
            <a:ext cx="3932237" cy="722243"/>
          </a:xfrm>
        </p:spPr>
        <p:txBody>
          <a:bodyPr>
            <a:noAutofit/>
          </a:bodyPr>
          <a:lstStyle/>
          <a:p>
            <a:pPr algn="ctr"/>
            <a:r>
              <a:rPr lang="en-US" sz="4000" spc="300" dirty="0">
                <a:solidFill>
                  <a:srgbClr val="65332F"/>
                </a:solidFill>
                <a:latin typeface="A DAY WITHOUT SUN" panose="02000506000000020004" pitchFamily="2" charset="0"/>
              </a:rPr>
              <a:t>Problem Scenario 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E85390-E060-410A-AB8C-982587910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31038" y="2001362"/>
            <a:ext cx="3932237" cy="3859688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create table if not exists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indexed_bevsOf1_8_10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as select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*,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row_number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()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over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order by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b_beverage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bev_index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from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bevsOf1_8_10;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200" b="1" dirty="0">
              <a:solidFill>
                <a:srgbClr val="65332F"/>
              </a:solidFill>
              <a:effectLst/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insert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overwrite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table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indexed_bevsOf1_8_10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select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*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from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indexed_bevsOf1_8_10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where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bev_index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!= </a:t>
            </a:r>
            <a:r>
              <a:rPr lang="en-US" sz="1200" b="1" dirty="0">
                <a:solidFill>
                  <a:srgbClr val="E18956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5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200" b="1" dirty="0">
              <a:solidFill>
                <a:srgbClr val="65332F"/>
              </a:solidFill>
              <a:effectLst/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select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*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from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indexed_bevsOf1_8_10;</a:t>
            </a:r>
            <a:endParaRPr lang="en-US" sz="1000" dirty="0">
              <a:solidFill>
                <a:srgbClr val="65332F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4B345D9-9BC6-4A96-B0D5-64B8E1F5DB1D}"/>
              </a:ext>
            </a:extLst>
          </p:cNvPr>
          <p:cNvSpPr txBox="1">
            <a:spLocks/>
          </p:cNvSpPr>
          <p:nvPr/>
        </p:nvSpPr>
        <p:spPr>
          <a:xfrm>
            <a:off x="1131038" y="1276752"/>
            <a:ext cx="3561329" cy="626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Remove the row 5 from the output of Scenario 3(a)</a:t>
            </a:r>
          </a:p>
          <a:p>
            <a:endParaRPr lang="en-US" sz="1000" dirty="0">
              <a:solidFill>
                <a:srgbClr val="65332F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pic>
        <p:nvPicPr>
          <p:cNvPr id="19" name="Picture 18" descr="Table&#10;&#10;Description automatically generated">
            <a:extLst>
              <a:ext uri="{FF2B5EF4-FFF2-40B4-BE49-F238E27FC236}">
                <a16:creationId xmlns:a16="http://schemas.microsoft.com/office/drawing/2014/main" id="{5EFBA6C9-9265-4290-9A3E-BBC03C826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132" y="2800378"/>
            <a:ext cx="4963416" cy="2830142"/>
          </a:xfrm>
          <a:prstGeom prst="rect">
            <a:avLst/>
          </a:prstGeom>
          <a:ln w="12700">
            <a:solidFill>
              <a:srgbClr val="65332F"/>
            </a:solidFill>
          </a:ln>
        </p:spPr>
      </p:pic>
      <p:pic>
        <p:nvPicPr>
          <p:cNvPr id="21" name="Picture 20" descr="Table&#10;&#10;Description automatically generated">
            <a:extLst>
              <a:ext uri="{FF2B5EF4-FFF2-40B4-BE49-F238E27FC236}">
                <a16:creationId xmlns:a16="http://schemas.microsoft.com/office/drawing/2014/main" id="{E21AC508-33B8-41FC-B711-A340A3ADEE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495" y="457329"/>
            <a:ext cx="3391406" cy="2118413"/>
          </a:xfrm>
          <a:prstGeom prst="rect">
            <a:avLst/>
          </a:prstGeom>
          <a:ln w="12700">
            <a:solidFill>
              <a:srgbClr val="65332F"/>
            </a:solidFill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8B1BCCE-9961-4FD8-9672-95FFB257E041}"/>
              </a:ext>
            </a:extLst>
          </p:cNvPr>
          <p:cNvSpPr txBox="1">
            <a:spLocks/>
          </p:cNvSpPr>
          <p:nvPr/>
        </p:nvSpPr>
        <p:spPr>
          <a:xfrm>
            <a:off x="9701620" y="1507936"/>
            <a:ext cx="1863953" cy="986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200" b="1" spc="300" dirty="0" err="1">
                <a:solidFill>
                  <a:srgbClr val="65332F"/>
                </a:solidFill>
                <a:latin typeface="A little sunshine" panose="02000603000000000000" pitchFamily="2" charset="0"/>
                <a:ea typeface="A little sunshine" panose="02000603000000000000" pitchFamily="2" charset="0"/>
                <a:cs typeface="Courier New" panose="02070309020205020404" pitchFamily="49" charset="0"/>
              </a:rPr>
              <a:t>row_num</a:t>
            </a:r>
            <a:r>
              <a:rPr lang="en-US" sz="1200" b="1" spc="300" dirty="0">
                <a:solidFill>
                  <a:srgbClr val="65332F"/>
                </a:solidFill>
                <a:latin typeface="A little sunshine" panose="02000603000000000000" pitchFamily="2" charset="0"/>
                <a:ea typeface="A little sunshine" panose="02000603000000000000" pitchFamily="2" charset="0"/>
                <a:cs typeface="Courier New" panose="02070309020205020404" pitchFamily="49" charset="0"/>
              </a:rPr>
              <a:t> creates an index-like column which allows us to easily select and remove row 5</a:t>
            </a:r>
          </a:p>
          <a:p>
            <a:pPr marL="0" indent="0" algn="r">
              <a:buFont typeface="Arial" panose="020B0604020202020204" pitchFamily="34" charset="0"/>
              <a:buNone/>
            </a:pPr>
            <a:endParaRPr lang="en-US" dirty="0">
              <a:solidFill>
                <a:srgbClr val="65332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472DC3-AADF-4BCE-A3BA-9A4D353BC1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74" y="5784399"/>
            <a:ext cx="11756926" cy="1097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BE4E82-D060-4CC1-93D6-C89C200FF3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30951">
            <a:off x="11206201" y="1739437"/>
            <a:ext cx="1133858" cy="30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566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DAE5E84-131E-431C-8F7A-0ADC7E28E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93ECB433-4CA2-472C-A296-9F4687F04E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02871">
            <a:off x="3854405" y="2829648"/>
            <a:ext cx="5427844" cy="47333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4429CBA-C3B9-4F18-9E08-AF6E80697F5D}"/>
              </a:ext>
            </a:extLst>
          </p:cNvPr>
          <p:cNvSpPr/>
          <p:nvPr/>
        </p:nvSpPr>
        <p:spPr>
          <a:xfrm>
            <a:off x="7499633" y="398038"/>
            <a:ext cx="3561329" cy="5241390"/>
          </a:xfrm>
          <a:prstGeom prst="rect">
            <a:avLst/>
          </a:prstGeom>
          <a:solidFill>
            <a:srgbClr val="EBBF91"/>
          </a:solidFill>
          <a:ln>
            <a:solidFill>
              <a:srgbClr val="65332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BD90DA2A-59E3-4C79-B817-83A2E5554E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2DC1D8-ADAE-4668-98AC-905EC8A79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5638" y="398038"/>
            <a:ext cx="3932237" cy="722243"/>
          </a:xfrm>
        </p:spPr>
        <p:txBody>
          <a:bodyPr>
            <a:noAutofit/>
          </a:bodyPr>
          <a:lstStyle/>
          <a:p>
            <a:pPr algn="ctr"/>
            <a:r>
              <a:rPr lang="en-US" sz="4000" spc="300" dirty="0">
                <a:solidFill>
                  <a:srgbClr val="65332F"/>
                </a:solidFill>
                <a:latin typeface="A DAY WITHOUT SUN" panose="02000506000000020004" pitchFamily="2" charset="0"/>
              </a:rPr>
              <a:t>Conclusion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E85390-E060-410A-AB8C-982587910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99633" y="970408"/>
            <a:ext cx="3561329" cy="4917184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Examples of table manipulation:</a:t>
            </a:r>
          </a:p>
          <a:p>
            <a:pPr lvl="1">
              <a:spcBef>
                <a:spcPts val="0"/>
              </a:spcBef>
            </a:pP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Aggregate functions</a:t>
            </a:r>
          </a:p>
          <a:p>
            <a:pPr lvl="1">
              <a:spcBef>
                <a:spcPts val="0"/>
              </a:spcBef>
            </a:pP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Group by</a:t>
            </a:r>
          </a:p>
          <a:p>
            <a:pPr lvl="1">
              <a:spcBef>
                <a:spcPts val="0"/>
              </a:spcBef>
            </a:pP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Overwriting</a:t>
            </a:r>
          </a:p>
          <a:p>
            <a:pPr lvl="1">
              <a:spcBef>
                <a:spcPts val="0"/>
              </a:spcBef>
            </a:pP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Table joins</a:t>
            </a:r>
          </a:p>
          <a:p>
            <a:pPr lvl="1">
              <a:spcBef>
                <a:spcPts val="0"/>
              </a:spcBef>
            </a:pP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Setting and viewing table properties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200" b="1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Ways to optimize</a:t>
            </a:r>
          </a:p>
          <a:p>
            <a:pPr lvl="1">
              <a:spcBef>
                <a:spcPts val="0"/>
              </a:spcBef>
            </a:pPr>
            <a:r>
              <a:rPr lang="en-US" sz="1200" b="1" u="sng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Indexing</a:t>
            </a:r>
          </a:p>
          <a:p>
            <a:pPr lvl="1">
              <a:spcBef>
                <a:spcPts val="0"/>
              </a:spcBef>
            </a:pP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Allows for more rapid access to points of structured data</a:t>
            </a:r>
          </a:p>
          <a:p>
            <a:pPr lvl="1">
              <a:spcBef>
                <a:spcPts val="0"/>
              </a:spcBef>
            </a:pPr>
            <a:r>
              <a:rPr lang="en-US" sz="1200" b="1" u="sng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Partitioning</a:t>
            </a:r>
          </a:p>
          <a:p>
            <a:pPr lvl="1">
              <a:spcBef>
                <a:spcPts val="0"/>
              </a:spcBef>
            </a:pP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Allows for more rapid processing through parallel processing</a:t>
            </a:r>
          </a:p>
          <a:p>
            <a:pPr lvl="1">
              <a:spcBef>
                <a:spcPts val="0"/>
              </a:spcBef>
            </a:pPr>
            <a:r>
              <a:rPr lang="en-US" sz="1200" b="1" u="sng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Views</a:t>
            </a:r>
          </a:p>
          <a:p>
            <a:pPr lvl="1">
              <a:spcBef>
                <a:spcPts val="0"/>
              </a:spcBef>
            </a:pP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Allows for easy access to commonly used statements</a:t>
            </a:r>
          </a:p>
          <a:p>
            <a:pPr lvl="1">
              <a:spcBef>
                <a:spcPts val="0"/>
              </a:spcBef>
            </a:pPr>
            <a:endParaRPr lang="en-US" sz="1200" b="1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As we can see from this short demonstration there is a large amount of utility for real time scenarios made available in Hive, which is made easier to implement thanks to the SQL like syntax of HQL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200" b="1" dirty="0">
              <a:solidFill>
                <a:srgbClr val="65332F"/>
              </a:solidFill>
              <a:effectLst/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026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BA24C6-C7BA-4044-B267-5EA32AE2E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2D10A0A-4F85-440B-8155-FE576FC1B86E}"/>
              </a:ext>
            </a:extLst>
          </p:cNvPr>
          <p:cNvSpPr/>
          <p:nvPr/>
        </p:nvSpPr>
        <p:spPr>
          <a:xfrm>
            <a:off x="1206035" y="2987722"/>
            <a:ext cx="9779929" cy="1443785"/>
          </a:xfrm>
          <a:prstGeom prst="rect">
            <a:avLst/>
          </a:prstGeom>
          <a:solidFill>
            <a:srgbClr val="EBBF9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D7DB42-EEF8-426C-9E6C-B7B6ECD647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6533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Thanks a latte!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B6CEC-0804-424A-8BB0-2BF648C6B3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>
              <a:solidFill>
                <a:srgbClr val="65332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1F9DE9-AD84-42EE-9EEA-A3A97DF75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-1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59CBB3E6-5903-4A22-95EC-F33D41A440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193" y="2666785"/>
            <a:ext cx="2341437" cy="4234821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97169AA8-36DE-4EBE-BD16-3D730EDDE0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78984" y="3187507"/>
            <a:ext cx="3449171" cy="3693511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2D892CD-255E-4E8B-BFA6-5BB729F10D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08759" y="5056816"/>
            <a:ext cx="2424014" cy="188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07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Logo, icon&#10;&#10;Description automatically generated">
            <a:extLst>
              <a:ext uri="{FF2B5EF4-FFF2-40B4-BE49-F238E27FC236}">
                <a16:creationId xmlns:a16="http://schemas.microsoft.com/office/drawing/2014/main" id="{AD10F731-680B-483A-B1B4-DE12BE3C7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8582">
            <a:off x="2556452" y="540794"/>
            <a:ext cx="5294380" cy="46169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6CF677-1CC5-4DE6-A276-2DF4DD27D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16871CC-4000-4E0B-B8B8-2ADEE50CB19A}"/>
              </a:ext>
            </a:extLst>
          </p:cNvPr>
          <p:cNvSpPr/>
          <p:nvPr/>
        </p:nvSpPr>
        <p:spPr>
          <a:xfrm>
            <a:off x="1131038" y="389130"/>
            <a:ext cx="3561329" cy="5241390"/>
          </a:xfrm>
          <a:prstGeom prst="rect">
            <a:avLst/>
          </a:prstGeom>
          <a:solidFill>
            <a:srgbClr val="EBBF91"/>
          </a:solidFill>
          <a:ln>
            <a:solidFill>
              <a:srgbClr val="65332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BD90DA2A-59E3-4C79-B817-83A2E5554E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2DC1D8-ADAE-4668-98AC-905EC8A79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038" y="457199"/>
            <a:ext cx="3628867" cy="722243"/>
          </a:xfrm>
        </p:spPr>
        <p:txBody>
          <a:bodyPr>
            <a:noAutofit/>
          </a:bodyPr>
          <a:lstStyle/>
          <a:p>
            <a:pPr algn="ctr"/>
            <a:r>
              <a:rPr lang="en-US" sz="4000" spc="300" dirty="0">
                <a:solidFill>
                  <a:srgbClr val="65332F"/>
                </a:solidFill>
                <a:latin typeface="A DAY WITHOUT SUN" panose="02000506000000020004" pitchFamily="2" charset="0"/>
              </a:rPr>
              <a:t>Introduction and objectives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95AD480-D995-476A-8749-C5D09D6B97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257481"/>
              </p:ext>
            </p:extLst>
          </p:nvPr>
        </p:nvGraphicFramePr>
        <p:xfrm>
          <a:off x="7499635" y="389129"/>
          <a:ext cx="3561330" cy="1986171"/>
        </p:xfrm>
        <a:graphic>
          <a:graphicData uri="http://schemas.openxmlformats.org/drawingml/2006/table">
            <a:tbl>
              <a:tblPr firstRow="1">
                <a:tableStyleId>{1E171933-4619-4E11-9A3F-F7608DF75F80}</a:tableStyleId>
              </a:tblPr>
              <a:tblGrid>
                <a:gridCol w="1780665">
                  <a:extLst>
                    <a:ext uri="{9D8B030D-6E8A-4147-A177-3AD203B41FA5}">
                      <a16:colId xmlns:a16="http://schemas.microsoft.com/office/drawing/2014/main" val="126338935"/>
                    </a:ext>
                  </a:extLst>
                </a:gridCol>
                <a:gridCol w="1780665">
                  <a:extLst>
                    <a:ext uri="{9D8B030D-6E8A-4147-A177-3AD203B41FA5}">
                      <a16:colId xmlns:a16="http://schemas.microsoft.com/office/drawing/2014/main" val="1388822905"/>
                    </a:ext>
                  </a:extLst>
                </a:gridCol>
              </a:tblGrid>
              <a:tr h="655983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spc="600" dirty="0">
                          <a:solidFill>
                            <a:srgbClr val="65332F"/>
                          </a:solidFill>
                          <a:effectLst/>
                          <a:latin typeface="A DAY WITHOUT SUN" panose="02000506000000020004" pitchFamily="2" charset="0"/>
                        </a:rPr>
                        <a:t>column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653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BF9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pc="600" dirty="0">
                          <a:solidFill>
                            <a:srgbClr val="65332F"/>
                          </a:solidFill>
                          <a:latin typeface="A DAY WITHOUT SUN" panose="02000506000000020004" pitchFamily="2" charset="0"/>
                        </a:rPr>
                        <a:t>types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53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B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10684"/>
                  </a:ext>
                </a:extLst>
              </a:tr>
              <a:tr h="665094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spc="600" dirty="0" err="1">
                          <a:solidFill>
                            <a:srgbClr val="65332F"/>
                          </a:solidFill>
                          <a:effectLst/>
                          <a:latin typeface="A DAY WITHOUT SUN" panose="02000506000000020004" pitchFamily="2" charset="0"/>
                        </a:rPr>
                        <a:t>b_beverage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653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E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pc="600" dirty="0">
                          <a:solidFill>
                            <a:srgbClr val="65332F"/>
                          </a:solidFill>
                          <a:latin typeface="A DAY WITHOUT SUN" panose="02000506000000020004" pitchFamily="2" charset="0"/>
                        </a:rPr>
                        <a:t>string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53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E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170078"/>
                  </a:ext>
                </a:extLst>
              </a:tr>
              <a:tr h="665094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spc="600" dirty="0" err="1">
                          <a:solidFill>
                            <a:srgbClr val="65332F"/>
                          </a:solidFill>
                          <a:effectLst/>
                          <a:latin typeface="A DAY WITHOUT SUN" panose="02000506000000020004" pitchFamily="2" charset="0"/>
                        </a:rPr>
                        <a:t>branch_num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653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E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pc="600" dirty="0">
                          <a:solidFill>
                            <a:srgbClr val="65332F"/>
                          </a:solidFill>
                          <a:latin typeface="A DAY WITHOUT SUN" panose="02000506000000020004" pitchFamily="2" charset="0"/>
                        </a:rPr>
                        <a:t>string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53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E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597764"/>
                  </a:ext>
                </a:extLst>
              </a:tr>
            </a:tbl>
          </a:graphicData>
        </a:graphic>
      </p:graphicFrame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E3597C4B-D8CA-43F9-9165-4597B26716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221130"/>
              </p:ext>
            </p:extLst>
          </p:nvPr>
        </p:nvGraphicFramePr>
        <p:xfrm>
          <a:off x="7499632" y="3644348"/>
          <a:ext cx="3561330" cy="1986171"/>
        </p:xfrm>
        <a:graphic>
          <a:graphicData uri="http://schemas.openxmlformats.org/drawingml/2006/table">
            <a:tbl>
              <a:tblPr firstRow="1">
                <a:tableStyleId>{1E171933-4619-4E11-9A3F-F7608DF75F80}</a:tableStyleId>
              </a:tblPr>
              <a:tblGrid>
                <a:gridCol w="1780665">
                  <a:extLst>
                    <a:ext uri="{9D8B030D-6E8A-4147-A177-3AD203B41FA5}">
                      <a16:colId xmlns:a16="http://schemas.microsoft.com/office/drawing/2014/main" val="126338935"/>
                    </a:ext>
                  </a:extLst>
                </a:gridCol>
                <a:gridCol w="1780665">
                  <a:extLst>
                    <a:ext uri="{9D8B030D-6E8A-4147-A177-3AD203B41FA5}">
                      <a16:colId xmlns:a16="http://schemas.microsoft.com/office/drawing/2014/main" val="1388822905"/>
                    </a:ext>
                  </a:extLst>
                </a:gridCol>
              </a:tblGrid>
              <a:tr h="6559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BF9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B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10684"/>
                  </a:ext>
                </a:extLst>
              </a:tr>
              <a:tr h="6650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DF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D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170078"/>
                  </a:ext>
                </a:extLst>
              </a:tr>
              <a:tr h="6650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DF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D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597764"/>
                  </a:ext>
                </a:extLst>
              </a:tr>
            </a:tbl>
          </a:graphicData>
        </a:graphic>
      </p:graphicFrame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72C30D17-1335-4DE8-8C93-E2E8CBAA95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800979"/>
              </p:ext>
            </p:extLst>
          </p:nvPr>
        </p:nvGraphicFramePr>
        <p:xfrm>
          <a:off x="7499632" y="3644348"/>
          <a:ext cx="3561330" cy="1986171"/>
        </p:xfrm>
        <a:graphic>
          <a:graphicData uri="http://schemas.openxmlformats.org/drawingml/2006/table">
            <a:tbl>
              <a:tblPr firstRow="1">
                <a:tableStyleId>{1E171933-4619-4E11-9A3F-F7608DF75F80}</a:tableStyleId>
              </a:tblPr>
              <a:tblGrid>
                <a:gridCol w="1780665">
                  <a:extLst>
                    <a:ext uri="{9D8B030D-6E8A-4147-A177-3AD203B41FA5}">
                      <a16:colId xmlns:a16="http://schemas.microsoft.com/office/drawing/2014/main" val="126338935"/>
                    </a:ext>
                  </a:extLst>
                </a:gridCol>
                <a:gridCol w="1780665">
                  <a:extLst>
                    <a:ext uri="{9D8B030D-6E8A-4147-A177-3AD203B41FA5}">
                      <a16:colId xmlns:a16="http://schemas.microsoft.com/office/drawing/2014/main" val="1388822905"/>
                    </a:ext>
                  </a:extLst>
                </a:gridCol>
              </a:tblGrid>
              <a:tr h="655983">
                <a:tc>
                  <a:txBody>
                    <a:bodyPr/>
                    <a:lstStyle/>
                    <a:p>
                      <a:pPr algn="ctr"/>
                      <a:r>
                        <a:rPr lang="en-US" b="1" spc="600" dirty="0">
                          <a:solidFill>
                            <a:srgbClr val="65332F"/>
                          </a:solidFill>
                          <a:latin typeface="A DAY WITHOUT SUN" panose="02000506000000020004" pitchFamily="2" charset="0"/>
                        </a:rPr>
                        <a:t>column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653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BF9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pc="600" dirty="0">
                          <a:solidFill>
                            <a:srgbClr val="65332F"/>
                          </a:solidFill>
                          <a:latin typeface="A DAY WITHOUT SUN" panose="02000506000000020004" pitchFamily="2" charset="0"/>
                        </a:rPr>
                        <a:t>types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53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B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10684"/>
                  </a:ext>
                </a:extLst>
              </a:tr>
              <a:tr h="665094">
                <a:tc>
                  <a:txBody>
                    <a:bodyPr/>
                    <a:lstStyle/>
                    <a:p>
                      <a:pPr algn="ctr"/>
                      <a:r>
                        <a:rPr lang="en-US" b="1" spc="600" dirty="0" err="1">
                          <a:solidFill>
                            <a:srgbClr val="65332F"/>
                          </a:solidFill>
                          <a:latin typeface="A DAY WITHOUT SUN" panose="02000506000000020004" pitchFamily="2" charset="0"/>
                        </a:rPr>
                        <a:t>c_beverage</a:t>
                      </a:r>
                      <a:r>
                        <a:rPr lang="en-US" b="1" spc="600" dirty="0">
                          <a:solidFill>
                            <a:srgbClr val="65332F"/>
                          </a:solidFill>
                          <a:latin typeface="A DAY WITHOUT SUN" panose="02000506000000020004" pitchFamily="2" charset="0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653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E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pc="600" dirty="0">
                          <a:solidFill>
                            <a:srgbClr val="65332F"/>
                          </a:solidFill>
                          <a:latin typeface="A DAY WITHOUT SUN" panose="02000506000000020004" pitchFamily="2" charset="0"/>
                        </a:rPr>
                        <a:t>string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53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E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170078"/>
                  </a:ext>
                </a:extLst>
              </a:tr>
              <a:tr h="665094">
                <a:tc>
                  <a:txBody>
                    <a:bodyPr/>
                    <a:lstStyle/>
                    <a:p>
                      <a:pPr algn="ctr"/>
                      <a:r>
                        <a:rPr lang="en-US" b="1" spc="600" dirty="0" err="1">
                          <a:solidFill>
                            <a:srgbClr val="65332F"/>
                          </a:solidFill>
                          <a:latin typeface="A DAY WITHOUT SUN" panose="02000506000000020004" pitchFamily="2" charset="0"/>
                        </a:rPr>
                        <a:t>bev_count</a:t>
                      </a:r>
                      <a:r>
                        <a:rPr lang="en-US" b="1" spc="600" dirty="0">
                          <a:solidFill>
                            <a:srgbClr val="65332F"/>
                          </a:solidFill>
                          <a:latin typeface="A DAY WITHOUT SUN" panose="02000506000000020004" pitchFamily="2" charset="0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653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E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pc="600" dirty="0">
                          <a:solidFill>
                            <a:srgbClr val="65332F"/>
                          </a:solidFill>
                          <a:latin typeface="A DAY WITHOUT SUN" panose="02000506000000020004" pitchFamily="2" charset="0"/>
                        </a:rPr>
                        <a:t>int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53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E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597764"/>
                  </a:ext>
                </a:extLst>
              </a:tr>
            </a:tbl>
          </a:graphicData>
        </a:graphic>
      </p:graphicFrame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2EBCEA5-1AF6-464F-96A7-CF83E84556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31035" y="1198934"/>
            <a:ext cx="3561329" cy="4499655"/>
          </a:xfrm>
        </p:spPr>
        <p:txBody>
          <a:bodyPr>
            <a:normAutofit lnSpcReduction="10000"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Materials:</a:t>
            </a:r>
          </a:p>
          <a:p>
            <a:pPr lvl="1">
              <a:spcBef>
                <a:spcPts val="0"/>
              </a:spcBef>
            </a:pP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HDFS: high availability storage system using the Hadoop framework </a:t>
            </a:r>
          </a:p>
          <a:p>
            <a:pPr lvl="1">
              <a:spcBef>
                <a:spcPts val="0"/>
              </a:spcBef>
            </a:pPr>
            <a:endParaRPr lang="en-US" sz="1200" b="1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Hive: data warehouse software for reading, writing and managing large data set files using HQL an </a:t>
            </a:r>
            <a:r>
              <a:rPr lang="en-US" sz="1200" b="1" dirty="0" err="1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sql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like query language</a:t>
            </a:r>
          </a:p>
          <a:p>
            <a:pPr lvl="1">
              <a:spcBef>
                <a:spcPts val="0"/>
              </a:spcBef>
            </a:pPr>
            <a:endParaRPr lang="en-US" sz="1200" b="1" dirty="0">
              <a:solidFill>
                <a:srgbClr val="65332F"/>
              </a:solidFill>
              <a:effectLst/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sz="1200" b="1" dirty="0" err="1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DBeaver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:  SQL client software application and a database administration tool</a:t>
            </a:r>
          </a:p>
          <a:p>
            <a:pPr lvl="1">
              <a:spcBef>
                <a:spcPts val="0"/>
              </a:spcBef>
            </a:pPr>
            <a:endParaRPr lang="en-US" sz="1200" b="1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.txt files: </a:t>
            </a:r>
          </a:p>
          <a:p>
            <a:pPr lvl="1">
              <a:spcBef>
                <a:spcPts val="0"/>
              </a:spcBef>
            </a:pP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Bev_BranchA.txt, Bev_BranchB.txt, Bev_BranchC.txt, Bev_ConscountA.txt, Bev_ConscountB.txt, Bev_ConscountC.txt </a:t>
            </a:r>
          </a:p>
          <a:p>
            <a:pPr lvl="1">
              <a:spcBef>
                <a:spcPts val="0"/>
              </a:spcBef>
            </a:pPr>
            <a:endParaRPr lang="en-US" sz="1200" b="1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endParaRPr lang="en-US" sz="1200" b="1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4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Implement simple HIVE commands in real time scenarios on training data in order to demonstrate the output of said commands.</a:t>
            </a:r>
            <a:endParaRPr lang="en-US" sz="1200" b="1" dirty="0">
              <a:solidFill>
                <a:srgbClr val="65332F"/>
              </a:solidFill>
              <a:effectLst/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314C0D-86C4-4979-A6C5-754FD7F56521}"/>
              </a:ext>
            </a:extLst>
          </p:cNvPr>
          <p:cNvSpPr/>
          <p:nvPr/>
        </p:nvSpPr>
        <p:spPr>
          <a:xfrm>
            <a:off x="11060962" y="389129"/>
            <a:ext cx="654788" cy="1986171"/>
          </a:xfrm>
          <a:prstGeom prst="rect">
            <a:avLst/>
          </a:prstGeom>
          <a:solidFill>
            <a:srgbClr val="EBBF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 spc="600" dirty="0">
                <a:solidFill>
                  <a:srgbClr val="65332F"/>
                </a:solidFill>
                <a:latin typeface="A DAY WITHOUT SUN" panose="02000506000000020004" pitchFamily="2" charset="0"/>
              </a:rPr>
              <a:t>beverages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0CE88F-9540-4033-B9C8-D11E702DEF3A}"/>
              </a:ext>
            </a:extLst>
          </p:cNvPr>
          <p:cNvSpPr/>
          <p:nvPr/>
        </p:nvSpPr>
        <p:spPr>
          <a:xfrm>
            <a:off x="11060962" y="3644348"/>
            <a:ext cx="654788" cy="1986171"/>
          </a:xfrm>
          <a:prstGeom prst="rect">
            <a:avLst/>
          </a:prstGeom>
          <a:solidFill>
            <a:srgbClr val="EBBF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 spc="600" dirty="0">
                <a:solidFill>
                  <a:srgbClr val="65332F"/>
                </a:solidFill>
                <a:latin typeface="A DAY WITHOUT SUN" panose="02000506000000020004" pitchFamily="2" charset="0"/>
              </a:rPr>
              <a:t>counts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533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16871CC-4000-4E0B-B8B8-2ADEE50CB19A}"/>
              </a:ext>
            </a:extLst>
          </p:cNvPr>
          <p:cNvSpPr/>
          <p:nvPr/>
        </p:nvSpPr>
        <p:spPr>
          <a:xfrm>
            <a:off x="1131038" y="389130"/>
            <a:ext cx="3561329" cy="5241390"/>
          </a:xfrm>
          <a:prstGeom prst="rect">
            <a:avLst/>
          </a:prstGeom>
          <a:solidFill>
            <a:srgbClr val="EBBF91"/>
          </a:solidFill>
          <a:ln>
            <a:solidFill>
              <a:srgbClr val="65332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BD90DA2A-59E3-4C79-B817-83A2E5554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2DC1D8-ADAE-4668-98AC-905EC8A79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199"/>
            <a:ext cx="3932237" cy="722243"/>
          </a:xfrm>
        </p:spPr>
        <p:txBody>
          <a:bodyPr>
            <a:noAutofit/>
          </a:bodyPr>
          <a:lstStyle/>
          <a:p>
            <a:pPr algn="ctr"/>
            <a:r>
              <a:rPr lang="en-US" sz="4000" spc="300" dirty="0">
                <a:solidFill>
                  <a:srgbClr val="65332F"/>
                </a:solidFill>
                <a:latin typeface="A DAY WITHOUT SUN" panose="02000506000000020004" pitchFamily="2" charset="0"/>
              </a:rPr>
              <a:t>Table set up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E85390-E060-410A-AB8C-982587910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28674" y="1179442"/>
            <a:ext cx="2571069" cy="2316233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create table if not exists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branches(</a:t>
            </a:r>
            <a:r>
              <a:rPr lang="en-US" sz="1000" b="1" dirty="0" err="1"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b_beverage</a:t>
            </a:r>
            <a:r>
              <a:rPr lang="en-US" sz="1000" b="1" dirty="0"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E18956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string</a:t>
            </a:r>
            <a:r>
              <a:rPr lang="en-US" sz="1000" b="1" dirty="0"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, </a:t>
            </a:r>
            <a:r>
              <a:rPr lang="en-US" sz="1000" b="1" dirty="0" err="1"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branch_num</a:t>
            </a:r>
            <a:r>
              <a:rPr lang="en-US" sz="1000" b="1" dirty="0"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E18956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string</a:t>
            </a:r>
            <a:r>
              <a:rPr lang="en-US" sz="1000" b="1" dirty="0"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)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row format delimited fields terminated by ',';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l</a:t>
            </a:r>
            <a:r>
              <a:rPr lang="en-US" sz="1000" b="1" dirty="0"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oad data </a:t>
            </a:r>
            <a:r>
              <a:rPr lang="en-US" sz="1000" b="1" dirty="0" err="1"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inpath</a:t>
            </a:r>
            <a:r>
              <a:rPr lang="en-US" sz="1000" b="1" dirty="0"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/user/</a:t>
            </a:r>
            <a:r>
              <a:rPr lang="en-US" sz="1000" b="1" dirty="0" err="1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alainaf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/Bev_BranchA.txt</a:t>
            </a:r>
            <a:r>
              <a:rPr lang="en-US" sz="10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'</a:t>
            </a:r>
            <a:r>
              <a:rPr lang="en-US" sz="1000" b="1" dirty="0"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into table </a:t>
            </a:r>
            <a:r>
              <a:rPr lang="en-US" sz="1000" b="1" dirty="0"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branches;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l</a:t>
            </a:r>
            <a:r>
              <a:rPr lang="en-US" sz="1000" b="1" dirty="0"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oad data </a:t>
            </a:r>
            <a:r>
              <a:rPr lang="en-US" sz="1000" b="1" dirty="0" err="1"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inpath</a:t>
            </a:r>
            <a:r>
              <a:rPr lang="en-US" sz="1000" b="1" dirty="0"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/user/</a:t>
            </a:r>
            <a:r>
              <a:rPr lang="en-US" sz="1000" b="1" dirty="0" err="1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alainaf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/Bev_BranchB.txt</a:t>
            </a:r>
            <a:r>
              <a:rPr lang="en-US" sz="1000" b="1" dirty="0"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' </a:t>
            </a:r>
            <a:r>
              <a:rPr lang="en-US" sz="10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into table </a:t>
            </a:r>
            <a:r>
              <a:rPr lang="en-US" sz="1000" b="1" dirty="0"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branches;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l</a:t>
            </a:r>
            <a:r>
              <a:rPr lang="en-US" sz="1000" b="1" dirty="0"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oad data </a:t>
            </a:r>
            <a:r>
              <a:rPr lang="en-US" sz="1000" b="1" dirty="0" err="1"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inpath</a:t>
            </a:r>
            <a:r>
              <a:rPr lang="en-US" sz="1000" b="1" dirty="0"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/user/</a:t>
            </a:r>
            <a:r>
              <a:rPr lang="en-US" sz="1000" b="1" dirty="0" err="1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alainaf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/Bev_BranchC.txt</a:t>
            </a:r>
            <a:r>
              <a:rPr lang="en-US" sz="1000" b="1" dirty="0"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' </a:t>
            </a:r>
            <a:r>
              <a:rPr lang="en-US" sz="10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into table </a:t>
            </a:r>
            <a:r>
              <a:rPr lang="en-US" sz="1000" b="1" dirty="0"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branches;</a:t>
            </a:r>
          </a:p>
          <a:p>
            <a:endParaRPr lang="en-US" sz="1000" dirty="0">
              <a:solidFill>
                <a:srgbClr val="65332F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A7989BC-5106-460D-9092-588D97F46942}"/>
              </a:ext>
            </a:extLst>
          </p:cNvPr>
          <p:cNvSpPr txBox="1">
            <a:spLocks/>
          </p:cNvSpPr>
          <p:nvPr/>
        </p:nvSpPr>
        <p:spPr>
          <a:xfrm>
            <a:off x="2074536" y="3397129"/>
            <a:ext cx="2685369" cy="2316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000" b="1" dirty="0">
                <a:solidFill>
                  <a:srgbClr val="447987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create table if not exists </a:t>
            </a:r>
          </a:p>
          <a:p>
            <a:pPr>
              <a:spcBef>
                <a:spcPts val="0"/>
              </a:spcBef>
            </a:pPr>
            <a:r>
              <a:rPr lang="en-US" sz="1000" b="1" dirty="0"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branches(</a:t>
            </a:r>
            <a:r>
              <a:rPr lang="en-US" sz="1000" b="1" dirty="0" err="1"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c_beverage</a:t>
            </a:r>
            <a:r>
              <a:rPr lang="en-US" sz="1000" b="1" dirty="0"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E18956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string</a:t>
            </a:r>
            <a:r>
              <a:rPr lang="en-US" sz="1000" b="1" dirty="0"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, </a:t>
            </a:r>
            <a:r>
              <a:rPr lang="en-US" sz="1000" b="1" dirty="0" err="1"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bev_count</a:t>
            </a:r>
            <a:r>
              <a:rPr lang="en-US" sz="1000" b="1" dirty="0"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E18956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int</a:t>
            </a:r>
            <a:r>
              <a:rPr lang="en-US" sz="1000" b="1" dirty="0"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) </a:t>
            </a:r>
          </a:p>
          <a:p>
            <a:pPr>
              <a:spcBef>
                <a:spcPts val="0"/>
              </a:spcBef>
            </a:pPr>
            <a:r>
              <a:rPr lang="en-US" sz="1000" b="1" dirty="0"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row format delimited f</a:t>
            </a:r>
            <a:r>
              <a:rPr lang="en-US" sz="10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ie</a:t>
            </a:r>
            <a:r>
              <a:rPr lang="en-US" sz="1000" b="1" dirty="0"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lds terminated by ',';</a:t>
            </a:r>
          </a:p>
          <a:p>
            <a:pPr>
              <a:spcBef>
                <a:spcPts val="0"/>
              </a:spcBef>
            </a:pPr>
            <a:r>
              <a:rPr lang="en-US" sz="1000" b="1" dirty="0"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 </a:t>
            </a:r>
          </a:p>
          <a:p>
            <a:pPr>
              <a:spcBef>
                <a:spcPts val="0"/>
              </a:spcBef>
            </a:pPr>
            <a:r>
              <a:rPr lang="en-US" sz="1000" b="1" dirty="0"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load data </a:t>
            </a:r>
            <a:r>
              <a:rPr lang="en-US" sz="1000" b="1" dirty="0" err="1"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inpath</a:t>
            </a:r>
            <a:r>
              <a:rPr lang="en-US" sz="1000" b="1" dirty="0"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/user/</a:t>
            </a:r>
            <a:r>
              <a:rPr lang="en-US" sz="10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alainaf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/ Bev_ConscountA.txt</a:t>
            </a:r>
            <a:r>
              <a:rPr lang="en-US" sz="10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'</a:t>
            </a:r>
            <a:r>
              <a:rPr lang="en-US" sz="1000" b="1" dirty="0"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447987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into table </a:t>
            </a:r>
            <a:r>
              <a:rPr lang="en-US" sz="1000" b="1" dirty="0"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branches;</a:t>
            </a:r>
          </a:p>
          <a:p>
            <a:pPr>
              <a:spcBef>
                <a:spcPts val="0"/>
              </a:spcBef>
            </a:pPr>
            <a:r>
              <a:rPr lang="en-US" sz="1000" b="1" dirty="0"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load data </a:t>
            </a:r>
            <a:r>
              <a:rPr lang="en-US" sz="1000" b="1" dirty="0" err="1"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inpath</a:t>
            </a:r>
            <a:r>
              <a:rPr lang="en-US" sz="1000" b="1" dirty="0"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/user/</a:t>
            </a:r>
            <a:r>
              <a:rPr lang="en-US" sz="10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alainaf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/Bev_ConscountB.txt</a:t>
            </a:r>
            <a:r>
              <a:rPr lang="en-US" sz="1000" b="1" dirty="0"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' </a:t>
            </a:r>
            <a:r>
              <a:rPr lang="en-US" sz="1000" b="1" dirty="0">
                <a:solidFill>
                  <a:srgbClr val="447987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into table </a:t>
            </a:r>
            <a:r>
              <a:rPr lang="en-US" sz="1000" b="1" dirty="0"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branches;</a:t>
            </a:r>
          </a:p>
          <a:p>
            <a:pPr>
              <a:spcBef>
                <a:spcPts val="0"/>
              </a:spcBef>
            </a:pPr>
            <a:r>
              <a:rPr lang="en-US" sz="1000" b="1" dirty="0"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load data </a:t>
            </a:r>
            <a:r>
              <a:rPr lang="en-US" sz="1000" b="1" dirty="0" err="1"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inpath</a:t>
            </a:r>
            <a:r>
              <a:rPr lang="en-US" sz="1000" b="1" dirty="0"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/user/</a:t>
            </a:r>
            <a:r>
              <a:rPr lang="en-US" sz="10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alainaf</a:t>
            </a:r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/ Bev_ConscountC.txt</a:t>
            </a:r>
            <a:r>
              <a:rPr lang="en-US" sz="1000" b="1" dirty="0"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' </a:t>
            </a:r>
            <a:r>
              <a:rPr lang="en-US" sz="1000" b="1" dirty="0">
                <a:solidFill>
                  <a:srgbClr val="447987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into table </a:t>
            </a:r>
            <a:r>
              <a:rPr lang="en-US" sz="1000" b="1" dirty="0"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branches;</a:t>
            </a:r>
          </a:p>
          <a:p>
            <a:endParaRPr lang="en-US" sz="1000" dirty="0">
              <a:solidFill>
                <a:srgbClr val="65332F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9FCEFC51-00C2-4813-BB89-05AED10FA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025" y="389130"/>
            <a:ext cx="1928445" cy="3872896"/>
          </a:xfrm>
          <a:prstGeom prst="rect">
            <a:avLst/>
          </a:prstGeom>
          <a:ln w="19050">
            <a:solidFill>
              <a:srgbClr val="65332F"/>
            </a:solidFill>
          </a:ln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AD8D004C-03C8-49C6-9170-245D93ED5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204" y="605179"/>
            <a:ext cx="1928445" cy="3656847"/>
          </a:xfrm>
          <a:prstGeom prst="rect">
            <a:avLst/>
          </a:prstGeom>
          <a:ln w="19050">
            <a:solidFill>
              <a:srgbClr val="65332F"/>
            </a:solidFill>
          </a:ln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CDECE096-0F8F-4F4C-B9C4-8AA45506E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884" y="1821017"/>
            <a:ext cx="1928445" cy="4075843"/>
          </a:xfrm>
          <a:prstGeom prst="rect">
            <a:avLst/>
          </a:prstGeom>
          <a:ln w="19050">
            <a:solidFill>
              <a:srgbClr val="65332F"/>
            </a:solidFill>
          </a:ln>
        </p:spPr>
      </p:pic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39C462A4-EC69-4829-B65B-68056C1DE1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479" y="2048388"/>
            <a:ext cx="1928445" cy="3848472"/>
          </a:xfrm>
          <a:prstGeom prst="rect">
            <a:avLst/>
          </a:prstGeom>
          <a:ln w="12700">
            <a:solidFill>
              <a:srgbClr val="65332F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165872-F59C-47B1-B5A6-C6701E779D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74" y="5784399"/>
            <a:ext cx="11756926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34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D2D05C-DAA1-434A-9E1D-EB8F1978CD1F}"/>
              </a:ext>
            </a:extLst>
          </p:cNvPr>
          <p:cNvSpPr/>
          <p:nvPr/>
        </p:nvSpPr>
        <p:spPr>
          <a:xfrm>
            <a:off x="1131038" y="389130"/>
            <a:ext cx="9779929" cy="1443785"/>
          </a:xfrm>
          <a:prstGeom prst="rect">
            <a:avLst/>
          </a:prstGeom>
          <a:solidFill>
            <a:srgbClr val="EBBF91"/>
          </a:solidFill>
          <a:ln>
            <a:solidFill>
              <a:srgbClr val="65332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BD90DA2A-59E3-4C79-B817-83A2E5554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2DC1D8-ADAE-4668-98AC-905EC8A79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199"/>
            <a:ext cx="3932237" cy="722243"/>
          </a:xfrm>
        </p:spPr>
        <p:txBody>
          <a:bodyPr>
            <a:noAutofit/>
          </a:bodyPr>
          <a:lstStyle/>
          <a:p>
            <a:pPr algn="ctr"/>
            <a:r>
              <a:rPr lang="en-US" sz="4000" spc="300" dirty="0">
                <a:solidFill>
                  <a:srgbClr val="65332F"/>
                </a:solidFill>
                <a:latin typeface="A DAY WITHOUT SUN" panose="02000506000000020004" pitchFamily="2" charset="0"/>
              </a:rPr>
              <a:t>Problem Scenario 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34AB2-7E9D-45EF-BD4C-F40D24095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5279" y="1950139"/>
            <a:ext cx="6172200" cy="1538061"/>
          </a:xfrm>
        </p:spPr>
        <p:txBody>
          <a:bodyPr/>
          <a:lstStyle/>
          <a:p>
            <a:pPr marL="0" indent="0" algn="r">
              <a:buNone/>
            </a:pPr>
            <a:r>
              <a:rPr lang="en-US" sz="1500" dirty="0">
                <a:solidFill>
                  <a:srgbClr val="65332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What is the total number of consumers for Branch1?</a:t>
            </a:r>
          </a:p>
          <a:p>
            <a:pPr marL="0" indent="0" algn="r">
              <a:buNone/>
            </a:pPr>
            <a:endParaRPr lang="en-US" dirty="0">
              <a:solidFill>
                <a:srgbClr val="65332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E85390-E060-410A-AB8C-982587910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90583" y="2333120"/>
            <a:ext cx="3932237" cy="1538061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select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E18956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sum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counts.bev_count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) as total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from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branches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full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outer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join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counts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on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(</a:t>
            </a:r>
            <a:r>
              <a:rPr lang="en-US" sz="1200" b="1" dirty="0" err="1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branches.b_beverage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counts.c_beverage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where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branches.branch_num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= 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'Branch1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’;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200" b="1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200" b="1" dirty="0">
              <a:solidFill>
                <a:srgbClr val="65332F"/>
              </a:solidFill>
              <a:effectLst/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200" b="1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200" b="1" dirty="0">
              <a:solidFill>
                <a:srgbClr val="65332F"/>
              </a:solidFill>
              <a:effectLst/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200" b="1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200" b="1" dirty="0">
              <a:solidFill>
                <a:srgbClr val="65332F"/>
              </a:solidFill>
              <a:effectLst/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200" b="1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200" b="1" dirty="0">
              <a:solidFill>
                <a:srgbClr val="65332F"/>
              </a:solidFill>
              <a:effectLst/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200" b="1" dirty="0">
              <a:solidFill>
                <a:srgbClr val="65332F"/>
              </a:solidFill>
              <a:effectLst/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rgbClr val="65332F"/>
              </a:solidFill>
              <a:effectLst/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endParaRPr lang="en-US" sz="1000" dirty="0">
              <a:solidFill>
                <a:srgbClr val="65332F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endParaRPr lang="en-US" sz="1000" dirty="0">
              <a:solidFill>
                <a:srgbClr val="65332F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endParaRPr lang="en-US" sz="1000" dirty="0">
              <a:solidFill>
                <a:srgbClr val="65332F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endParaRPr lang="en-US" sz="1000" dirty="0">
              <a:solidFill>
                <a:srgbClr val="65332F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endParaRPr lang="en-US" sz="1000" dirty="0">
              <a:solidFill>
                <a:srgbClr val="65332F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endParaRPr lang="en-US" sz="1000" dirty="0">
              <a:solidFill>
                <a:srgbClr val="65332F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117FF1-BC30-49B0-94A8-18F11D73C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448" y="2490170"/>
            <a:ext cx="1720016" cy="99803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17A2A12-A4D9-4E32-AD07-35BD978D1C05}"/>
              </a:ext>
            </a:extLst>
          </p:cNvPr>
          <p:cNvSpPr txBox="1">
            <a:spLocks/>
          </p:cNvSpPr>
          <p:nvPr/>
        </p:nvSpPr>
        <p:spPr>
          <a:xfrm>
            <a:off x="1281033" y="3832482"/>
            <a:ext cx="6172200" cy="153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What is the total number of consumers for Branch2?</a:t>
            </a:r>
          </a:p>
          <a:p>
            <a:pPr marL="0" indent="0" algn="r">
              <a:buFont typeface="Arial" panose="020B0604020202020204" pitchFamily="34" charset="0"/>
              <a:buNone/>
            </a:pPr>
            <a:endParaRPr lang="en-US" dirty="0">
              <a:solidFill>
                <a:srgbClr val="65332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8BDDE6-798A-4104-8A6E-FAE10C66E1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27" y="4372513"/>
            <a:ext cx="1720016" cy="99803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3B4D4D3-6DE1-4794-B1E5-4B410113F5A9}"/>
              </a:ext>
            </a:extLst>
          </p:cNvPr>
          <p:cNvSpPr txBox="1">
            <a:spLocks/>
          </p:cNvSpPr>
          <p:nvPr/>
        </p:nvSpPr>
        <p:spPr>
          <a:xfrm>
            <a:off x="7088188" y="4211045"/>
            <a:ext cx="3932237" cy="153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200" b="1" dirty="0">
                <a:solidFill>
                  <a:srgbClr val="447987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select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E18956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sum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counts.bev_count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) as total</a:t>
            </a:r>
          </a:p>
          <a:p>
            <a:pPr>
              <a:spcBef>
                <a:spcPts val="0"/>
              </a:spcBef>
            </a:pPr>
            <a:r>
              <a:rPr lang="en-US" sz="1200" b="1" dirty="0">
                <a:solidFill>
                  <a:srgbClr val="447987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from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branches </a:t>
            </a:r>
          </a:p>
          <a:p>
            <a:pPr>
              <a:spcBef>
                <a:spcPts val="0"/>
              </a:spcBef>
            </a:pPr>
            <a:r>
              <a:rPr lang="en-US" sz="1200" b="1" dirty="0">
                <a:solidFill>
                  <a:srgbClr val="447987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full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447987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outer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447987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join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counts </a:t>
            </a:r>
          </a:p>
          <a:p>
            <a:pPr>
              <a:spcBef>
                <a:spcPts val="0"/>
              </a:spcBef>
            </a:pPr>
            <a:r>
              <a:rPr lang="en-US" sz="1200" b="1" dirty="0">
                <a:solidFill>
                  <a:srgbClr val="447987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on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(</a:t>
            </a:r>
            <a:r>
              <a:rPr lang="en-US" sz="1200" b="1" dirty="0" err="1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branches.b_beverage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counts.c_beverage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ts val="0"/>
              </a:spcBef>
            </a:pPr>
            <a:r>
              <a:rPr lang="en-US" sz="1200" b="1" dirty="0">
                <a:solidFill>
                  <a:srgbClr val="447987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where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branches.branch_num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= 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'Branch1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’;</a:t>
            </a:r>
          </a:p>
          <a:p>
            <a:pPr>
              <a:spcBef>
                <a:spcPts val="0"/>
              </a:spcBef>
            </a:pPr>
            <a:endParaRPr lang="en-US" sz="1200" b="1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en-US" sz="1200" b="1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en-US" sz="1200" b="1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en-US" sz="1200" b="1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en-US" sz="1200" b="1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en-US" sz="1200" b="1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en-US" sz="1200" b="1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en-US" sz="1200" b="1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en-US" sz="1200" b="1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en-US" sz="1200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endParaRPr lang="en-US" sz="1000" dirty="0">
              <a:solidFill>
                <a:srgbClr val="65332F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endParaRPr lang="en-US" sz="1000" dirty="0">
              <a:solidFill>
                <a:srgbClr val="65332F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endParaRPr lang="en-US" sz="1000" dirty="0">
              <a:solidFill>
                <a:srgbClr val="65332F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endParaRPr lang="en-US" sz="1000" dirty="0">
              <a:solidFill>
                <a:srgbClr val="65332F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endParaRPr lang="en-US" sz="1000" dirty="0">
              <a:solidFill>
                <a:srgbClr val="65332F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endParaRPr lang="en-US" sz="1000" dirty="0">
              <a:solidFill>
                <a:srgbClr val="65332F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ABEE428-D502-40AD-9E50-27BC67E14EC9}"/>
              </a:ext>
            </a:extLst>
          </p:cNvPr>
          <p:cNvSpPr txBox="1">
            <a:spLocks/>
          </p:cNvSpPr>
          <p:nvPr/>
        </p:nvSpPr>
        <p:spPr>
          <a:xfrm>
            <a:off x="8096928" y="632668"/>
            <a:ext cx="2721055" cy="1128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200" b="1" spc="300" dirty="0">
                <a:solidFill>
                  <a:srgbClr val="65332F"/>
                </a:solidFill>
                <a:latin typeface="A little sunshine" panose="02000603000000000000" pitchFamily="2" charset="0"/>
                <a:ea typeface="A little sunshine" panose="02000603000000000000" pitchFamily="2" charset="0"/>
                <a:cs typeface="Courier New" panose="02070309020205020404" pitchFamily="49" charset="0"/>
              </a:rPr>
              <a:t>sum is an example of an aggregate function, as it groups the values of multiple grows together to create a single output</a:t>
            </a:r>
          </a:p>
          <a:p>
            <a:pPr marL="0" indent="0" algn="r">
              <a:buFont typeface="Arial" panose="020B0604020202020204" pitchFamily="34" charset="0"/>
              <a:buNone/>
            </a:pPr>
            <a:endParaRPr lang="en-US" dirty="0">
              <a:solidFill>
                <a:srgbClr val="65332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DF5D8A7-CE37-42A6-9170-94CD59B3FA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74" y="5772625"/>
            <a:ext cx="11756926" cy="1097280"/>
          </a:xfrm>
          <a:prstGeom prst="rect">
            <a:avLst/>
          </a:prstGeom>
        </p:spPr>
      </p:pic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EFA2515D-2325-4AA1-8C93-C1BC2B75EC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633" y="1254801"/>
            <a:ext cx="3931928" cy="334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24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E04285C-BEE1-4331-BD57-7FD8488B75A6}"/>
              </a:ext>
            </a:extLst>
          </p:cNvPr>
          <p:cNvSpPr/>
          <p:nvPr/>
        </p:nvSpPr>
        <p:spPr>
          <a:xfrm>
            <a:off x="1131038" y="389130"/>
            <a:ext cx="9779929" cy="1443785"/>
          </a:xfrm>
          <a:prstGeom prst="rect">
            <a:avLst/>
          </a:prstGeom>
          <a:solidFill>
            <a:srgbClr val="EBBF91"/>
          </a:solidFill>
          <a:ln>
            <a:solidFill>
              <a:srgbClr val="65332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BD90DA2A-59E3-4C79-B817-83A2E5554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2DC1D8-ADAE-4668-98AC-905EC8A79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199"/>
            <a:ext cx="3932237" cy="722243"/>
          </a:xfrm>
        </p:spPr>
        <p:txBody>
          <a:bodyPr>
            <a:noAutofit/>
          </a:bodyPr>
          <a:lstStyle/>
          <a:p>
            <a:pPr algn="ctr"/>
            <a:r>
              <a:rPr lang="en-US" sz="4000" spc="300" dirty="0">
                <a:solidFill>
                  <a:srgbClr val="65332F"/>
                </a:solidFill>
                <a:latin typeface="A DAY WITHOUT SUN" panose="02000506000000020004" pitchFamily="2" charset="0"/>
              </a:rPr>
              <a:t>Problem Scenario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34AB2-7E9D-45EF-BD4C-F40D24095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8329" y="1898714"/>
            <a:ext cx="6172200" cy="1538061"/>
          </a:xfrm>
        </p:spPr>
        <p:txBody>
          <a:bodyPr/>
          <a:lstStyle/>
          <a:p>
            <a:pPr marL="0" indent="0" algn="r">
              <a:buNone/>
            </a:pPr>
            <a:r>
              <a:rPr lang="en-US" sz="15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What is the most consumed beverage on Branch1</a:t>
            </a:r>
          </a:p>
          <a:p>
            <a:pPr marL="0" indent="0" algn="r">
              <a:buNone/>
            </a:pPr>
            <a:endParaRPr lang="en-US" dirty="0">
              <a:solidFill>
                <a:srgbClr val="65332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E85390-E060-410A-AB8C-982587910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99904" y="2611814"/>
            <a:ext cx="2776953" cy="1538061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create table if not exists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branch1branch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as select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*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from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branches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where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branch_num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= '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Branch1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';</a:t>
            </a:r>
            <a:endParaRPr lang="en-US" sz="1200" b="1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200" b="1" dirty="0">
              <a:solidFill>
                <a:srgbClr val="65332F"/>
              </a:solidFill>
              <a:effectLst/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200" b="1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200" b="1" dirty="0">
              <a:solidFill>
                <a:srgbClr val="65332F"/>
              </a:solidFill>
              <a:effectLst/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200" b="1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200" b="1" dirty="0">
              <a:solidFill>
                <a:srgbClr val="65332F"/>
              </a:solidFill>
              <a:effectLst/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200" b="1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200" b="1" dirty="0">
              <a:solidFill>
                <a:srgbClr val="65332F"/>
              </a:solidFill>
              <a:effectLst/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200" b="1" dirty="0">
              <a:solidFill>
                <a:srgbClr val="65332F"/>
              </a:solidFill>
              <a:effectLst/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rgbClr val="65332F"/>
              </a:solidFill>
              <a:effectLst/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endParaRPr lang="en-US" sz="1000" dirty="0">
              <a:solidFill>
                <a:srgbClr val="65332F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endParaRPr lang="en-US" sz="1000" dirty="0">
              <a:solidFill>
                <a:srgbClr val="65332F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endParaRPr lang="en-US" sz="1000" dirty="0">
              <a:solidFill>
                <a:srgbClr val="65332F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endParaRPr lang="en-US" sz="1000" dirty="0">
              <a:solidFill>
                <a:srgbClr val="65332F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endParaRPr lang="en-US" sz="1000" dirty="0">
              <a:solidFill>
                <a:srgbClr val="65332F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endParaRPr lang="en-US" sz="1000" dirty="0">
              <a:solidFill>
                <a:srgbClr val="65332F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17A2A12-A4D9-4E32-AD07-35BD978D1C05}"/>
              </a:ext>
            </a:extLst>
          </p:cNvPr>
          <p:cNvSpPr txBox="1">
            <a:spLocks/>
          </p:cNvSpPr>
          <p:nvPr/>
        </p:nvSpPr>
        <p:spPr>
          <a:xfrm>
            <a:off x="1281033" y="3918736"/>
            <a:ext cx="6172200" cy="153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What is the most consumed beverage on Branch2</a:t>
            </a:r>
          </a:p>
          <a:p>
            <a:pPr marL="0" indent="0" algn="r">
              <a:buFont typeface="Arial" panose="020B0604020202020204" pitchFamily="34" charset="0"/>
              <a:buNone/>
            </a:pPr>
            <a:endParaRPr lang="en-US" dirty="0">
              <a:solidFill>
                <a:srgbClr val="65332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152386A-34FA-46F5-A5F5-06C32968C6BD}"/>
              </a:ext>
            </a:extLst>
          </p:cNvPr>
          <p:cNvSpPr txBox="1">
            <a:spLocks/>
          </p:cNvSpPr>
          <p:nvPr/>
        </p:nvSpPr>
        <p:spPr>
          <a:xfrm>
            <a:off x="3338285" y="2611813"/>
            <a:ext cx="2776953" cy="153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200" b="1" dirty="0">
                <a:solidFill>
                  <a:srgbClr val="447987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create table if not exists </a:t>
            </a:r>
          </a:p>
          <a:p>
            <a:pPr>
              <a:spcBef>
                <a:spcPts val="0"/>
              </a:spcBef>
            </a:pP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branch1_countJoin</a:t>
            </a:r>
          </a:p>
          <a:p>
            <a:pPr>
              <a:spcBef>
                <a:spcPts val="0"/>
              </a:spcBef>
            </a:pPr>
            <a:r>
              <a:rPr lang="en-US" sz="1200" b="1" dirty="0">
                <a:solidFill>
                  <a:srgbClr val="447987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as select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* </a:t>
            </a:r>
          </a:p>
          <a:p>
            <a:pPr>
              <a:spcBef>
                <a:spcPts val="0"/>
              </a:spcBef>
            </a:pPr>
            <a:r>
              <a:rPr lang="en-US" sz="1200" b="1" dirty="0">
                <a:solidFill>
                  <a:srgbClr val="447987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from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counts </a:t>
            </a:r>
          </a:p>
          <a:p>
            <a:pPr>
              <a:spcBef>
                <a:spcPts val="0"/>
              </a:spcBef>
            </a:pPr>
            <a:r>
              <a:rPr lang="en-US" sz="1200" b="1" dirty="0">
                <a:solidFill>
                  <a:srgbClr val="447987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inner join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branch1branch </a:t>
            </a:r>
          </a:p>
          <a:p>
            <a:pPr>
              <a:spcBef>
                <a:spcPts val="0"/>
              </a:spcBef>
            </a:pPr>
            <a:r>
              <a:rPr lang="en-US" sz="1200" b="1" dirty="0">
                <a:solidFill>
                  <a:srgbClr val="447987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on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(branch1branch.b_beverage = </a:t>
            </a:r>
            <a:r>
              <a:rPr lang="en-US" sz="1200" b="1" dirty="0" err="1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counts.c_beverage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en-US" sz="1200" b="1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en-US" sz="1200" b="1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en-US" sz="1200" b="1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en-US" sz="1200" b="1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en-US" sz="1200" b="1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en-US" sz="1200" b="1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en-US" sz="1200" b="1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en-US" sz="1200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endParaRPr lang="en-US" sz="1000" dirty="0">
              <a:solidFill>
                <a:srgbClr val="65332F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endParaRPr lang="en-US" sz="1000" dirty="0">
              <a:solidFill>
                <a:srgbClr val="65332F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endParaRPr lang="en-US" sz="1000" dirty="0">
              <a:solidFill>
                <a:srgbClr val="65332F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endParaRPr lang="en-US" sz="1000" dirty="0">
              <a:solidFill>
                <a:srgbClr val="65332F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endParaRPr lang="en-US" sz="1000" dirty="0">
              <a:solidFill>
                <a:srgbClr val="65332F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endParaRPr lang="en-US" sz="1000" dirty="0">
              <a:solidFill>
                <a:srgbClr val="65332F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3890C78-BC1F-4B15-90D2-B99CBA53F842}"/>
              </a:ext>
            </a:extLst>
          </p:cNvPr>
          <p:cNvSpPr txBox="1">
            <a:spLocks/>
          </p:cNvSpPr>
          <p:nvPr/>
        </p:nvSpPr>
        <p:spPr>
          <a:xfrm>
            <a:off x="6376666" y="2599465"/>
            <a:ext cx="2776953" cy="153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200" b="1" dirty="0">
                <a:solidFill>
                  <a:srgbClr val="447987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select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E18956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sum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bev_count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) as </a:t>
            </a:r>
            <a:r>
              <a:rPr lang="en-US" sz="1200" b="1" dirty="0" err="1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bev_total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, </a:t>
            </a:r>
          </a:p>
          <a:p>
            <a:pPr>
              <a:spcBef>
                <a:spcPts val="0"/>
              </a:spcBef>
            </a:pPr>
            <a:r>
              <a:rPr lang="en-US" sz="1200" b="1" dirty="0" err="1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b_beverage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ts val="0"/>
              </a:spcBef>
            </a:pP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from branch1_countJoin </a:t>
            </a:r>
          </a:p>
          <a:p>
            <a:pPr>
              <a:spcBef>
                <a:spcPts val="0"/>
              </a:spcBef>
            </a:pPr>
            <a:r>
              <a:rPr lang="en-US" sz="1200" b="1" dirty="0">
                <a:solidFill>
                  <a:srgbClr val="447987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group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447987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by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b_beverage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ts val="0"/>
              </a:spcBef>
            </a:pPr>
            <a:r>
              <a:rPr lang="en-US" sz="1200" b="1" dirty="0">
                <a:solidFill>
                  <a:srgbClr val="447987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order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447987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by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bev_total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447987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desc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limit </a:t>
            </a:r>
            <a:r>
              <a:rPr lang="en-US" sz="1200" b="1" dirty="0">
                <a:solidFill>
                  <a:srgbClr val="E18956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1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endParaRPr lang="en-US" sz="1200" b="1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en-US" sz="1200" b="1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en-US" sz="1200" b="1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en-US" sz="1200" b="1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en-US" sz="1200" b="1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en-US" sz="1200" b="1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en-US" sz="1200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endParaRPr lang="en-US" sz="1000" dirty="0">
              <a:solidFill>
                <a:srgbClr val="65332F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endParaRPr lang="en-US" sz="1000" dirty="0">
              <a:solidFill>
                <a:srgbClr val="65332F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endParaRPr lang="en-US" sz="1000" dirty="0">
              <a:solidFill>
                <a:srgbClr val="65332F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endParaRPr lang="en-US" sz="1000" dirty="0">
              <a:solidFill>
                <a:srgbClr val="65332F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endParaRPr lang="en-US" sz="1000" dirty="0">
              <a:solidFill>
                <a:srgbClr val="65332F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endParaRPr lang="en-US" sz="1000" dirty="0">
              <a:solidFill>
                <a:srgbClr val="65332F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7B06FF9-2B4D-466D-849D-C199AB7AA696}"/>
              </a:ext>
            </a:extLst>
          </p:cNvPr>
          <p:cNvSpPr txBox="1">
            <a:spLocks/>
          </p:cNvSpPr>
          <p:nvPr/>
        </p:nvSpPr>
        <p:spPr>
          <a:xfrm>
            <a:off x="3338285" y="4326625"/>
            <a:ext cx="2776953" cy="153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200" b="1" dirty="0">
                <a:solidFill>
                  <a:srgbClr val="447987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create table if not exists </a:t>
            </a:r>
          </a:p>
          <a:p>
            <a:pPr>
              <a:spcBef>
                <a:spcPts val="0"/>
              </a:spcBef>
            </a:pP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branch2branch</a:t>
            </a:r>
          </a:p>
          <a:p>
            <a:pPr>
              <a:spcBef>
                <a:spcPts val="0"/>
              </a:spcBef>
            </a:pPr>
            <a:r>
              <a:rPr lang="en-US" sz="1200" b="1" dirty="0">
                <a:solidFill>
                  <a:srgbClr val="447987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as select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* </a:t>
            </a:r>
          </a:p>
          <a:p>
            <a:pPr>
              <a:spcBef>
                <a:spcPts val="0"/>
              </a:spcBef>
            </a:pPr>
            <a:r>
              <a:rPr lang="en-US" sz="1200" b="1" dirty="0">
                <a:solidFill>
                  <a:srgbClr val="447987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from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branches </a:t>
            </a:r>
          </a:p>
          <a:p>
            <a:pPr>
              <a:spcBef>
                <a:spcPts val="0"/>
              </a:spcBef>
            </a:pPr>
            <a:r>
              <a:rPr lang="en-US" sz="1200" b="1" dirty="0">
                <a:solidFill>
                  <a:srgbClr val="447987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where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branch_num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= '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Branch2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';</a:t>
            </a:r>
          </a:p>
          <a:p>
            <a:pPr>
              <a:spcBef>
                <a:spcPts val="0"/>
              </a:spcBef>
            </a:pPr>
            <a:endParaRPr lang="en-US" sz="1200" b="1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en-US" sz="1200" b="1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en-US" sz="1200" b="1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en-US" sz="1200" b="1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en-US" sz="1200" b="1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en-US" sz="1200" b="1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en-US" sz="1200" b="1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en-US" sz="1200" b="1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en-US" sz="1200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endParaRPr lang="en-US" sz="1000" dirty="0">
              <a:solidFill>
                <a:srgbClr val="65332F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endParaRPr lang="en-US" sz="1000" dirty="0">
              <a:solidFill>
                <a:srgbClr val="65332F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endParaRPr lang="en-US" sz="1000" dirty="0">
              <a:solidFill>
                <a:srgbClr val="65332F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endParaRPr lang="en-US" sz="1000" dirty="0">
              <a:solidFill>
                <a:srgbClr val="65332F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endParaRPr lang="en-US" sz="1000" dirty="0">
              <a:solidFill>
                <a:srgbClr val="65332F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endParaRPr lang="en-US" sz="1000" dirty="0">
              <a:solidFill>
                <a:srgbClr val="65332F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EF4BE2B9-C6F6-4097-B5A9-CA0C09D7528D}"/>
              </a:ext>
            </a:extLst>
          </p:cNvPr>
          <p:cNvSpPr txBox="1">
            <a:spLocks/>
          </p:cNvSpPr>
          <p:nvPr/>
        </p:nvSpPr>
        <p:spPr>
          <a:xfrm>
            <a:off x="6376666" y="4326624"/>
            <a:ext cx="2776953" cy="153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200" b="1" dirty="0">
                <a:solidFill>
                  <a:srgbClr val="447987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create table if not exists </a:t>
            </a:r>
          </a:p>
          <a:p>
            <a:pPr>
              <a:spcBef>
                <a:spcPts val="0"/>
              </a:spcBef>
            </a:pP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branch2_countJoin</a:t>
            </a:r>
          </a:p>
          <a:p>
            <a:pPr>
              <a:spcBef>
                <a:spcPts val="0"/>
              </a:spcBef>
            </a:pPr>
            <a:r>
              <a:rPr lang="en-US" sz="1200" b="1" dirty="0">
                <a:solidFill>
                  <a:srgbClr val="447987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as select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* </a:t>
            </a:r>
          </a:p>
          <a:p>
            <a:pPr>
              <a:spcBef>
                <a:spcPts val="0"/>
              </a:spcBef>
            </a:pPr>
            <a:r>
              <a:rPr lang="en-US" sz="1200" b="1" dirty="0">
                <a:solidFill>
                  <a:srgbClr val="447987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from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counts </a:t>
            </a:r>
          </a:p>
          <a:p>
            <a:pPr>
              <a:spcBef>
                <a:spcPts val="0"/>
              </a:spcBef>
            </a:pPr>
            <a:r>
              <a:rPr lang="en-US" sz="1200" b="1" dirty="0">
                <a:solidFill>
                  <a:srgbClr val="447987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inner join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branch2branch </a:t>
            </a:r>
          </a:p>
          <a:p>
            <a:pPr>
              <a:spcBef>
                <a:spcPts val="0"/>
              </a:spcBef>
            </a:pPr>
            <a:r>
              <a:rPr lang="en-US" sz="1200" b="1" dirty="0">
                <a:solidFill>
                  <a:srgbClr val="447987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on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(branch2branch.b_beverage = </a:t>
            </a:r>
            <a:r>
              <a:rPr lang="en-US" sz="1200" b="1" dirty="0" err="1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counts.c_beverage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en-US" sz="1200" b="1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en-US" sz="1200" b="1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en-US" sz="1200" b="1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en-US" sz="1200" b="1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en-US" sz="1200" b="1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en-US" sz="1200" b="1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en-US" sz="1200" b="1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en-US" sz="1200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endParaRPr lang="en-US" sz="1000" dirty="0">
              <a:solidFill>
                <a:srgbClr val="65332F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endParaRPr lang="en-US" sz="1000" dirty="0">
              <a:solidFill>
                <a:srgbClr val="65332F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endParaRPr lang="en-US" sz="1000" dirty="0">
              <a:solidFill>
                <a:srgbClr val="65332F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endParaRPr lang="en-US" sz="1000" dirty="0">
              <a:solidFill>
                <a:srgbClr val="65332F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endParaRPr lang="en-US" sz="1000" dirty="0">
              <a:solidFill>
                <a:srgbClr val="65332F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endParaRPr lang="en-US" sz="1000" dirty="0">
              <a:solidFill>
                <a:srgbClr val="65332F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D63CE5D4-14F2-4046-9C40-37DBD1772ECF}"/>
              </a:ext>
            </a:extLst>
          </p:cNvPr>
          <p:cNvSpPr txBox="1">
            <a:spLocks/>
          </p:cNvSpPr>
          <p:nvPr/>
        </p:nvSpPr>
        <p:spPr>
          <a:xfrm>
            <a:off x="9415047" y="4314276"/>
            <a:ext cx="2776953" cy="153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200" b="1" dirty="0">
                <a:solidFill>
                  <a:srgbClr val="447987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select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E18956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sum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bev_count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) as </a:t>
            </a:r>
            <a:r>
              <a:rPr lang="en-US" sz="1200" b="1" dirty="0" err="1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bev_total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, </a:t>
            </a:r>
          </a:p>
          <a:p>
            <a:pPr>
              <a:spcBef>
                <a:spcPts val="0"/>
              </a:spcBef>
            </a:pPr>
            <a:r>
              <a:rPr lang="en-US" sz="1200" b="1" dirty="0" err="1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b_beverage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ts val="0"/>
              </a:spcBef>
            </a:pP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from branch2_countJoin </a:t>
            </a:r>
          </a:p>
          <a:p>
            <a:pPr>
              <a:spcBef>
                <a:spcPts val="0"/>
              </a:spcBef>
            </a:pPr>
            <a:r>
              <a:rPr lang="en-US" sz="1200" b="1" dirty="0">
                <a:solidFill>
                  <a:srgbClr val="447987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group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447987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by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b_beverage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ts val="0"/>
              </a:spcBef>
            </a:pPr>
            <a:r>
              <a:rPr lang="en-US" sz="1200" b="1" dirty="0">
                <a:solidFill>
                  <a:srgbClr val="447987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order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447987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by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bev_total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447987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desc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limit </a:t>
            </a:r>
            <a:r>
              <a:rPr lang="en-US" sz="1200" b="1" dirty="0">
                <a:solidFill>
                  <a:srgbClr val="E18956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1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endParaRPr lang="en-US" sz="1200" b="1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en-US" sz="1200" b="1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en-US" sz="1200" b="1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en-US" sz="1200" b="1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en-US" sz="1200" b="1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en-US" sz="1200" b="1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en-US" sz="1200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endParaRPr lang="en-US" sz="1000" dirty="0">
              <a:solidFill>
                <a:srgbClr val="65332F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endParaRPr lang="en-US" sz="1000" dirty="0">
              <a:solidFill>
                <a:srgbClr val="65332F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endParaRPr lang="en-US" sz="1000" dirty="0">
              <a:solidFill>
                <a:srgbClr val="65332F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endParaRPr lang="en-US" sz="1000" dirty="0">
              <a:solidFill>
                <a:srgbClr val="65332F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endParaRPr lang="en-US" sz="1000" dirty="0">
              <a:solidFill>
                <a:srgbClr val="65332F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endParaRPr lang="en-US" sz="1000" dirty="0">
              <a:solidFill>
                <a:srgbClr val="65332F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5D1DA1C-EB6E-48AB-9F45-D7C2D87C6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869" y="2710416"/>
            <a:ext cx="2447880" cy="52058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1C8107-34B4-4D41-8172-7A12FBA864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77" y="4326624"/>
            <a:ext cx="2447880" cy="52058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F25DBA7-09E1-4900-A66A-EAF1B87A2F13}"/>
              </a:ext>
            </a:extLst>
          </p:cNvPr>
          <p:cNvSpPr txBox="1">
            <a:spLocks/>
          </p:cNvSpPr>
          <p:nvPr/>
        </p:nvSpPr>
        <p:spPr>
          <a:xfrm>
            <a:off x="4512713" y="530047"/>
            <a:ext cx="1863953" cy="1391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200" b="1" spc="300" dirty="0">
                <a:solidFill>
                  <a:srgbClr val="65332F"/>
                </a:solidFill>
                <a:latin typeface="A little sunshine" panose="02000603000000000000" pitchFamily="2" charset="0"/>
                <a:ea typeface="A little sunshine" panose="02000603000000000000" pitchFamily="2" charset="0"/>
                <a:cs typeface="Courier New" panose="02070309020205020404" pitchFamily="49" charset="0"/>
              </a:rPr>
              <a:t>inner joins show only what two tables have in common, here we only want the counts of drinks that occur on both </a:t>
            </a:r>
          </a:p>
          <a:p>
            <a:pPr marL="0" indent="0" algn="r">
              <a:buFont typeface="Arial" panose="020B0604020202020204" pitchFamily="34" charset="0"/>
              <a:buNone/>
            </a:pPr>
            <a:endParaRPr lang="en-US" dirty="0">
              <a:solidFill>
                <a:srgbClr val="65332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1CBC81E-EDE2-41B9-A766-E7F5942C557B}"/>
              </a:ext>
            </a:extLst>
          </p:cNvPr>
          <p:cNvSpPr txBox="1">
            <a:spLocks/>
          </p:cNvSpPr>
          <p:nvPr/>
        </p:nvSpPr>
        <p:spPr>
          <a:xfrm>
            <a:off x="8570057" y="491183"/>
            <a:ext cx="2376567" cy="7344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500" b="1" spc="300" dirty="0">
                <a:solidFill>
                  <a:srgbClr val="65332F"/>
                </a:solidFill>
                <a:latin typeface="A little sunshine" panose="02000603000000000000" pitchFamily="2" charset="0"/>
                <a:ea typeface="A little sunshine" panose="02000603000000000000" pitchFamily="2" charset="0"/>
                <a:cs typeface="Courier New" panose="02070309020205020404" pitchFamily="49" charset="0"/>
              </a:rPr>
              <a:t>here we only want the counts of drinks that occur on both the counts and branch1branch tables  </a:t>
            </a:r>
          </a:p>
          <a:p>
            <a:pPr marL="0" indent="0" algn="r">
              <a:buFont typeface="Arial" panose="020B0604020202020204" pitchFamily="34" charset="0"/>
              <a:buNone/>
            </a:pPr>
            <a:endParaRPr lang="en-US" dirty="0">
              <a:solidFill>
                <a:srgbClr val="65332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E8A9D777-B869-4AEB-A9CA-27B5F6DA11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984" y="564778"/>
            <a:ext cx="2100076" cy="1176530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855F9D11-CE1F-48FE-A26D-24BDB0BBC0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83" y="3452637"/>
            <a:ext cx="811473" cy="868958"/>
          </a:xfrm>
          <a:prstGeom prst="rect">
            <a:avLst/>
          </a:prstGeom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152EEBC8-10B8-4AE7-B12D-EF2D2C15AF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956" y="2220986"/>
            <a:ext cx="628250" cy="48943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3C741C1-9621-4115-AAC4-9A1BD5C283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74" y="5772798"/>
            <a:ext cx="11756926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630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153268B-1144-48B7-B9BE-B4AFF2D487A9}"/>
              </a:ext>
            </a:extLst>
          </p:cNvPr>
          <p:cNvSpPr/>
          <p:nvPr/>
        </p:nvSpPr>
        <p:spPr>
          <a:xfrm>
            <a:off x="1131038" y="389130"/>
            <a:ext cx="3561329" cy="3954270"/>
          </a:xfrm>
          <a:prstGeom prst="rect">
            <a:avLst/>
          </a:prstGeom>
          <a:solidFill>
            <a:srgbClr val="EBBF91"/>
          </a:solidFill>
          <a:ln>
            <a:solidFill>
              <a:srgbClr val="65332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BD90DA2A-59E3-4C79-B817-83A2E5554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2DC1D8-ADAE-4668-98AC-905EC8A79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199"/>
            <a:ext cx="3932237" cy="722243"/>
          </a:xfrm>
        </p:spPr>
        <p:txBody>
          <a:bodyPr>
            <a:noAutofit/>
          </a:bodyPr>
          <a:lstStyle/>
          <a:p>
            <a:pPr algn="ctr"/>
            <a:r>
              <a:rPr lang="en-US" sz="4000" spc="300" dirty="0">
                <a:solidFill>
                  <a:srgbClr val="65332F"/>
                </a:solidFill>
                <a:latin typeface="A DAY WITHOUT SUN" panose="02000506000000020004" pitchFamily="2" charset="0"/>
              </a:rPr>
              <a:t>Problem Scenario 3a</a:t>
            </a:r>
          </a:p>
        </p:txBody>
      </p:sp>
      <p:pic>
        <p:nvPicPr>
          <p:cNvPr id="8" name="Content Placeholder 7" descr="Table&#10;&#10;Description automatically generated">
            <a:extLst>
              <a:ext uri="{FF2B5EF4-FFF2-40B4-BE49-F238E27FC236}">
                <a16:creationId xmlns:a16="http://schemas.microsoft.com/office/drawing/2014/main" id="{1C6FA50F-3071-4A6B-A3EA-8DEB25DA4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8"/>
          <a:stretch/>
        </p:blipFill>
        <p:spPr>
          <a:xfrm>
            <a:off x="5341711" y="1294272"/>
            <a:ext cx="2199361" cy="4089196"/>
          </a:xfrm>
          <a:ln w="12700">
            <a:solidFill>
              <a:schemeClr val="tx1"/>
            </a:solidFill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E85390-E060-410A-AB8C-982587910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70891" y="2635879"/>
            <a:ext cx="2949800" cy="1186387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select distinct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b_beverage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branch_num</a:t>
            </a:r>
            <a:endParaRPr lang="en-US" sz="1200" b="1" dirty="0">
              <a:solidFill>
                <a:srgbClr val="65332F"/>
              </a:solidFill>
              <a:effectLst/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from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branches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where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branch_num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= '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Branch1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'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or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branch_num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= '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Branch8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'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or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branch_num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= '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Branch10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';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200" b="1" dirty="0">
              <a:solidFill>
                <a:srgbClr val="65332F"/>
              </a:solidFill>
              <a:effectLst/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endParaRPr lang="en-US" sz="1000" dirty="0">
              <a:solidFill>
                <a:srgbClr val="65332F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89729D9C-45F6-416A-A333-076CEF2FB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7" b="1278"/>
          <a:stretch/>
        </p:blipFill>
        <p:spPr>
          <a:xfrm>
            <a:off x="7557741" y="1538542"/>
            <a:ext cx="2199361" cy="38449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79FC95C2-2385-433E-8BE9-72D5445349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84" b="5341"/>
          <a:stretch/>
        </p:blipFill>
        <p:spPr>
          <a:xfrm>
            <a:off x="9773771" y="1538542"/>
            <a:ext cx="2199361" cy="24511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8EEC285-0252-440D-84C8-2725F66A5AA9}"/>
              </a:ext>
            </a:extLst>
          </p:cNvPr>
          <p:cNvSpPr txBox="1">
            <a:spLocks/>
          </p:cNvSpPr>
          <p:nvPr/>
        </p:nvSpPr>
        <p:spPr>
          <a:xfrm>
            <a:off x="1409699" y="1294272"/>
            <a:ext cx="3224561" cy="1677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What are the beverages available on Branch10, Branch8, and Branch1?</a:t>
            </a:r>
          </a:p>
          <a:p>
            <a:pPr marL="0" indent="0" algn="r">
              <a:buFont typeface="Arial" panose="020B0604020202020204" pitchFamily="34" charset="0"/>
              <a:buNone/>
            </a:pPr>
            <a:endParaRPr lang="en-US" dirty="0">
              <a:solidFill>
                <a:srgbClr val="65332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2422090-2FD5-46C3-A3D1-8EB39C5A2E99}"/>
              </a:ext>
            </a:extLst>
          </p:cNvPr>
          <p:cNvSpPr txBox="1">
            <a:spLocks/>
          </p:cNvSpPr>
          <p:nvPr/>
        </p:nvSpPr>
        <p:spPr>
          <a:xfrm>
            <a:off x="1042858" y="4583081"/>
            <a:ext cx="1863953" cy="1391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200" b="1" spc="300" dirty="0">
                <a:solidFill>
                  <a:srgbClr val="65332F"/>
                </a:solidFill>
                <a:latin typeface="A little sunshine" panose="02000603000000000000" pitchFamily="2" charset="0"/>
                <a:ea typeface="A little sunshine" panose="02000603000000000000" pitchFamily="2" charset="0"/>
                <a:cs typeface="Courier New" panose="02070309020205020404" pitchFamily="49" charset="0"/>
              </a:rPr>
              <a:t>where clauses filter for certain traits, they are an example of the syntax HQL and SQL have in common </a:t>
            </a:r>
          </a:p>
          <a:p>
            <a:pPr marL="0" indent="0" algn="r">
              <a:buFont typeface="Arial" panose="020B0604020202020204" pitchFamily="34" charset="0"/>
              <a:buNone/>
            </a:pPr>
            <a:endParaRPr lang="en-US" dirty="0">
              <a:solidFill>
                <a:srgbClr val="65332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DA08F21-F6EE-4176-8694-C22B23B5A9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74" y="5784399"/>
            <a:ext cx="11756926" cy="10972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2E756D-3DBC-48BA-9CED-85015AF3E3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04" y="2764092"/>
            <a:ext cx="1499619" cy="267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20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935D6A1-D575-4914-A4F1-F34F15198D83}"/>
              </a:ext>
            </a:extLst>
          </p:cNvPr>
          <p:cNvSpPr/>
          <p:nvPr/>
        </p:nvSpPr>
        <p:spPr>
          <a:xfrm>
            <a:off x="1131038" y="389130"/>
            <a:ext cx="3561329" cy="3287520"/>
          </a:xfrm>
          <a:prstGeom prst="rect">
            <a:avLst/>
          </a:prstGeom>
          <a:solidFill>
            <a:srgbClr val="EBBF91"/>
          </a:solidFill>
          <a:ln>
            <a:solidFill>
              <a:srgbClr val="65332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BD90DA2A-59E3-4C79-B817-83A2E5554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2DC1D8-ADAE-4668-98AC-905EC8A79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199"/>
            <a:ext cx="3932237" cy="722243"/>
          </a:xfrm>
        </p:spPr>
        <p:txBody>
          <a:bodyPr>
            <a:noAutofit/>
          </a:bodyPr>
          <a:lstStyle/>
          <a:p>
            <a:pPr algn="ctr"/>
            <a:r>
              <a:rPr lang="en-US" sz="4000" spc="300" dirty="0">
                <a:solidFill>
                  <a:srgbClr val="65332F"/>
                </a:solidFill>
                <a:latin typeface="A DAY WITHOUT SUN" panose="02000506000000020004" pitchFamily="2" charset="0"/>
              </a:rPr>
              <a:t>Problem Scenario 3b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E85390-E060-410A-AB8C-982587910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31038" y="1983596"/>
            <a:ext cx="3932237" cy="1873017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select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b_beverage</a:t>
            </a:r>
            <a:endParaRPr lang="en-US" sz="1200" b="1" dirty="0">
              <a:solidFill>
                <a:srgbClr val="65332F"/>
              </a:solidFill>
              <a:effectLst/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from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branches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where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branch_num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= '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Branch4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'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intersect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select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b_beverage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from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branches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where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branch_num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= '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Branch7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';</a:t>
            </a:r>
          </a:p>
          <a:p>
            <a:endParaRPr lang="en-US" sz="1000" dirty="0">
              <a:solidFill>
                <a:srgbClr val="65332F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8EEC285-0252-440D-84C8-2725F66A5AA9}"/>
              </a:ext>
            </a:extLst>
          </p:cNvPr>
          <p:cNvSpPr txBox="1">
            <a:spLocks/>
          </p:cNvSpPr>
          <p:nvPr/>
        </p:nvSpPr>
        <p:spPr>
          <a:xfrm>
            <a:off x="898301" y="1294272"/>
            <a:ext cx="3735960" cy="1677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What are the common beverages available in Branch4,Branch7?</a:t>
            </a:r>
          </a:p>
          <a:p>
            <a:pPr marL="0" indent="0" algn="r">
              <a:buFont typeface="Arial" panose="020B0604020202020204" pitchFamily="34" charset="0"/>
              <a:buNone/>
            </a:pPr>
            <a:endParaRPr lang="en-US" dirty="0">
              <a:solidFill>
                <a:srgbClr val="65332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68C11031-631E-4C3D-938F-176FFD3035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9"/>
          <a:stretch/>
        </p:blipFill>
        <p:spPr>
          <a:xfrm>
            <a:off x="6102294" y="457199"/>
            <a:ext cx="1455447" cy="526419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010959D6-ECF5-40FA-8832-11D02765E7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4" b="2559"/>
          <a:stretch/>
        </p:blipFill>
        <p:spPr>
          <a:xfrm>
            <a:off x="7574410" y="732171"/>
            <a:ext cx="1455447" cy="49317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DBF444F6-7977-4157-B834-A729704ECA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71" b="1"/>
          <a:stretch/>
        </p:blipFill>
        <p:spPr>
          <a:xfrm>
            <a:off x="9046526" y="732171"/>
            <a:ext cx="1455447" cy="25028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6B1E9DF-CED4-4855-9FA7-02FEBF802A6F}"/>
              </a:ext>
            </a:extLst>
          </p:cNvPr>
          <p:cNvSpPr txBox="1">
            <a:spLocks/>
          </p:cNvSpPr>
          <p:nvPr/>
        </p:nvSpPr>
        <p:spPr>
          <a:xfrm>
            <a:off x="839788" y="4065780"/>
            <a:ext cx="2701828" cy="1257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200" b="1" spc="300" dirty="0">
                <a:solidFill>
                  <a:srgbClr val="65332F"/>
                </a:solidFill>
                <a:latin typeface="A little sunshine" panose="02000603000000000000" pitchFamily="2" charset="0"/>
                <a:ea typeface="A little sunshine" panose="02000603000000000000" pitchFamily="2" charset="0"/>
                <a:cs typeface="Courier New" panose="02070309020205020404" pitchFamily="49" charset="0"/>
              </a:rPr>
              <a:t>like an inner join, the intersect function only returns the content of a column(s) that two tables have in common, however it does not join the tables</a:t>
            </a:r>
          </a:p>
          <a:p>
            <a:pPr marL="0" indent="0" algn="r">
              <a:buFont typeface="Arial" panose="020B0604020202020204" pitchFamily="34" charset="0"/>
              <a:buNone/>
            </a:pPr>
            <a:endParaRPr lang="en-US" dirty="0">
              <a:solidFill>
                <a:srgbClr val="65332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BB40F0-4C5D-4DC7-AA75-3A2A8B2FE4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74" y="5772625"/>
            <a:ext cx="11756926" cy="10972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11B823-239F-44C2-8F31-56C5B5A545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59" y="2272582"/>
            <a:ext cx="1133858" cy="254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06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E0DF4A4C-6FB3-40C5-9A99-5CAA70228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58625">
            <a:off x="4089803" y="1266767"/>
            <a:ext cx="4447469" cy="387844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88358EB-E2DC-4152-8107-AC81615FF098}"/>
              </a:ext>
            </a:extLst>
          </p:cNvPr>
          <p:cNvSpPr/>
          <p:nvPr/>
        </p:nvSpPr>
        <p:spPr>
          <a:xfrm>
            <a:off x="7498837" y="389130"/>
            <a:ext cx="3561329" cy="5241390"/>
          </a:xfrm>
          <a:prstGeom prst="rect">
            <a:avLst/>
          </a:prstGeom>
          <a:solidFill>
            <a:srgbClr val="EBBF91"/>
          </a:solidFill>
          <a:ln>
            <a:solidFill>
              <a:srgbClr val="65332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C32B87-88CA-4E9A-AA0D-176020B08308}"/>
              </a:ext>
            </a:extLst>
          </p:cNvPr>
          <p:cNvSpPr/>
          <p:nvPr/>
        </p:nvSpPr>
        <p:spPr>
          <a:xfrm>
            <a:off x="1131038" y="389130"/>
            <a:ext cx="3561329" cy="5241390"/>
          </a:xfrm>
          <a:prstGeom prst="rect">
            <a:avLst/>
          </a:prstGeom>
          <a:solidFill>
            <a:srgbClr val="EBBF91"/>
          </a:solidFill>
          <a:ln>
            <a:solidFill>
              <a:srgbClr val="65332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BD90DA2A-59E3-4C79-B817-83A2E5554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42"/>
            <a:ext cx="1219200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2DC1D8-ADAE-4668-98AC-905EC8A79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199"/>
            <a:ext cx="3932237" cy="722243"/>
          </a:xfrm>
        </p:spPr>
        <p:txBody>
          <a:bodyPr>
            <a:noAutofit/>
          </a:bodyPr>
          <a:lstStyle/>
          <a:p>
            <a:pPr algn="ctr"/>
            <a:r>
              <a:rPr lang="en-US" sz="4000" spc="300" dirty="0">
                <a:solidFill>
                  <a:srgbClr val="65332F"/>
                </a:solidFill>
                <a:latin typeface="A DAY WITHOUT SUN" panose="02000506000000020004" pitchFamily="2" charset="0"/>
              </a:rPr>
              <a:t>Problem Scenario 4 set up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550CE78-F87F-4F11-A5E1-3A8783D0B0BF}"/>
              </a:ext>
            </a:extLst>
          </p:cNvPr>
          <p:cNvSpPr txBox="1">
            <a:spLocks/>
          </p:cNvSpPr>
          <p:nvPr/>
        </p:nvSpPr>
        <p:spPr>
          <a:xfrm>
            <a:off x="1116581" y="1227480"/>
            <a:ext cx="3932237" cy="722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Set up tables for Scenario 4</a:t>
            </a:r>
          </a:p>
          <a:p>
            <a:endParaRPr lang="en-US" sz="1000" dirty="0">
              <a:solidFill>
                <a:srgbClr val="65332F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A7E8286-BF01-47B8-A772-7BF3E3CEDB66}"/>
              </a:ext>
            </a:extLst>
          </p:cNvPr>
          <p:cNvSpPr txBox="1">
            <a:spLocks/>
          </p:cNvSpPr>
          <p:nvPr/>
        </p:nvSpPr>
        <p:spPr>
          <a:xfrm>
            <a:off x="7528547" y="5022106"/>
            <a:ext cx="3932237" cy="7222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spc="300" dirty="0">
                <a:solidFill>
                  <a:srgbClr val="65332F"/>
                </a:solidFill>
                <a:latin typeface="A DAY WITHOUT SUN" panose="02000506000000020004" pitchFamily="2" charset="0"/>
              </a:rPr>
              <a:t>Problem Scenario 4 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713D97-203B-473E-98BD-2CD157D9F84F}"/>
              </a:ext>
            </a:extLst>
          </p:cNvPr>
          <p:cNvSpPr txBox="1"/>
          <p:nvPr/>
        </p:nvSpPr>
        <p:spPr>
          <a:xfrm>
            <a:off x="8377460" y="457197"/>
            <a:ext cx="34178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Create a view for scenario 3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5451D07-A369-47C1-81F8-D69A9E1BC5EC}"/>
              </a:ext>
            </a:extLst>
          </p:cNvPr>
          <p:cNvSpPr txBox="1">
            <a:spLocks/>
          </p:cNvSpPr>
          <p:nvPr/>
        </p:nvSpPr>
        <p:spPr>
          <a:xfrm>
            <a:off x="1131038" y="1695062"/>
            <a:ext cx="3561329" cy="3021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200" b="1" dirty="0">
                <a:solidFill>
                  <a:srgbClr val="447987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create table if not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exists bevsOf1_8_10 </a:t>
            </a:r>
          </a:p>
          <a:p>
            <a:pPr>
              <a:spcBef>
                <a:spcPts val="0"/>
              </a:spcBef>
            </a:pPr>
            <a:r>
              <a:rPr lang="en-US" sz="1200" b="1" dirty="0">
                <a:solidFill>
                  <a:srgbClr val="447987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as select distinct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b_beverage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, </a:t>
            </a:r>
            <a:r>
              <a:rPr lang="en-US" sz="1200" b="1" dirty="0" err="1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branch_num</a:t>
            </a:r>
            <a:endParaRPr lang="en-US" sz="1200" b="1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200" b="1" dirty="0">
                <a:solidFill>
                  <a:srgbClr val="447987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from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branches</a:t>
            </a:r>
          </a:p>
          <a:p>
            <a:pPr>
              <a:spcBef>
                <a:spcPts val="0"/>
              </a:spcBef>
            </a:pPr>
            <a:r>
              <a:rPr lang="en-US" sz="1200" b="1" dirty="0">
                <a:solidFill>
                  <a:srgbClr val="447987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where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branch_num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= 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'Branch1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' </a:t>
            </a:r>
          </a:p>
          <a:p>
            <a:pPr>
              <a:spcBef>
                <a:spcPts val="0"/>
              </a:spcBef>
            </a:pPr>
            <a:r>
              <a:rPr lang="en-US" sz="1200" b="1" dirty="0">
                <a:solidFill>
                  <a:srgbClr val="447987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or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branch_num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= 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'Branch8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' </a:t>
            </a:r>
          </a:p>
          <a:p>
            <a:pPr>
              <a:spcBef>
                <a:spcPts val="0"/>
              </a:spcBef>
            </a:pPr>
            <a:r>
              <a:rPr lang="en-US" sz="1200" b="1" dirty="0">
                <a:solidFill>
                  <a:srgbClr val="447987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or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branch_num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= 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'Branch10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';</a:t>
            </a:r>
          </a:p>
          <a:p>
            <a:pPr>
              <a:spcBef>
                <a:spcPts val="0"/>
              </a:spcBef>
            </a:pPr>
            <a:endParaRPr lang="en-US" sz="1200" b="1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en-US" sz="1200" b="1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en-US" sz="1200" b="1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endParaRPr lang="en-US" sz="1000" dirty="0">
              <a:solidFill>
                <a:srgbClr val="65332F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C17B8CA3-953E-49B0-BF15-6E7EB09B0C03}"/>
              </a:ext>
            </a:extLst>
          </p:cNvPr>
          <p:cNvSpPr txBox="1">
            <a:spLocks/>
          </p:cNvSpPr>
          <p:nvPr/>
        </p:nvSpPr>
        <p:spPr>
          <a:xfrm>
            <a:off x="7657054" y="1177975"/>
            <a:ext cx="3932236" cy="3844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200" b="1" dirty="0">
                <a:solidFill>
                  <a:srgbClr val="447987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create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447987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view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viewOf_bevsOf1_8_10 </a:t>
            </a:r>
          </a:p>
          <a:p>
            <a:pPr>
              <a:spcBef>
                <a:spcPts val="0"/>
              </a:spcBef>
            </a:pPr>
            <a:r>
              <a:rPr lang="en-US" sz="1200" b="1" dirty="0">
                <a:solidFill>
                  <a:srgbClr val="447987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as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447987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select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* </a:t>
            </a:r>
            <a:r>
              <a:rPr lang="en-US" sz="1200" b="1" dirty="0">
                <a:solidFill>
                  <a:srgbClr val="447987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from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bevsOf1_8_10;</a:t>
            </a:r>
          </a:p>
          <a:p>
            <a:pPr>
              <a:spcBef>
                <a:spcPts val="0"/>
              </a:spcBef>
            </a:pPr>
            <a:endParaRPr lang="en-US" sz="1200" b="1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200" b="1" dirty="0">
                <a:solidFill>
                  <a:srgbClr val="447987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create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447987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view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viewOf_commonBevs4_7 </a:t>
            </a:r>
          </a:p>
          <a:p>
            <a:pPr>
              <a:spcBef>
                <a:spcPts val="0"/>
              </a:spcBef>
            </a:pPr>
            <a:r>
              <a:rPr lang="en-US" sz="1200" b="1" dirty="0">
                <a:solidFill>
                  <a:srgbClr val="447987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as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447987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select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447987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select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b_beverage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ts val="0"/>
              </a:spcBef>
            </a:pPr>
            <a:r>
              <a:rPr lang="en-US" sz="1200" b="1" dirty="0">
                <a:solidFill>
                  <a:srgbClr val="447987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from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branches </a:t>
            </a:r>
          </a:p>
          <a:p>
            <a:pPr>
              <a:spcBef>
                <a:spcPts val="0"/>
              </a:spcBef>
            </a:pPr>
            <a:r>
              <a:rPr lang="en-US" sz="1200" b="1" dirty="0">
                <a:solidFill>
                  <a:srgbClr val="447987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where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branch_num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= 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'Branch4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'</a:t>
            </a:r>
          </a:p>
          <a:p>
            <a:pPr>
              <a:spcBef>
                <a:spcPts val="0"/>
              </a:spcBef>
            </a:pPr>
            <a:r>
              <a:rPr lang="en-US" sz="1200" b="1" dirty="0">
                <a:solidFill>
                  <a:srgbClr val="447987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intersect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ts val="0"/>
              </a:spcBef>
            </a:pPr>
            <a:r>
              <a:rPr lang="en-US" sz="1200" b="1" dirty="0">
                <a:solidFill>
                  <a:srgbClr val="447987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select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b_beverage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ts val="0"/>
              </a:spcBef>
            </a:pPr>
            <a:r>
              <a:rPr lang="en-US" sz="1200" b="1" dirty="0">
                <a:solidFill>
                  <a:srgbClr val="447987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from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branches </a:t>
            </a:r>
          </a:p>
          <a:p>
            <a:pPr>
              <a:spcBef>
                <a:spcPts val="0"/>
              </a:spcBef>
            </a:pPr>
            <a:r>
              <a:rPr lang="en-US" sz="1200" b="1" dirty="0">
                <a:solidFill>
                  <a:srgbClr val="447987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where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branch_num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= 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'Branch7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';</a:t>
            </a:r>
          </a:p>
          <a:p>
            <a:pPr>
              <a:spcBef>
                <a:spcPts val="0"/>
              </a:spcBef>
            </a:pPr>
            <a:endParaRPr lang="en-US" sz="1200" b="1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200" b="1" dirty="0">
                <a:solidFill>
                  <a:srgbClr val="447987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show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447987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views</a:t>
            </a: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endParaRPr lang="en-US" sz="1200" b="1" dirty="0">
              <a:solidFill>
                <a:srgbClr val="65332F"/>
              </a:solidFill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endParaRPr lang="en-US" sz="1000" dirty="0">
              <a:solidFill>
                <a:srgbClr val="65332F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pic>
        <p:nvPicPr>
          <p:cNvPr id="20" name="Picture 1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D7DE072-4B97-41D3-9C76-A52622C44B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128" y="3205989"/>
            <a:ext cx="2321504" cy="1071461"/>
          </a:xfrm>
          <a:prstGeom prst="rect">
            <a:avLst/>
          </a:prstGeom>
          <a:ln w="12700">
            <a:solidFill>
              <a:srgbClr val="65332F"/>
            </a:solidFill>
          </a:ln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0A2112C-DF80-409D-B5D3-803C72CDBFEE}"/>
              </a:ext>
            </a:extLst>
          </p:cNvPr>
          <p:cNvSpPr txBox="1">
            <a:spLocks/>
          </p:cNvSpPr>
          <p:nvPr/>
        </p:nvSpPr>
        <p:spPr>
          <a:xfrm>
            <a:off x="7370331" y="4071418"/>
            <a:ext cx="1863953" cy="1391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200" b="1" spc="300" dirty="0">
                <a:solidFill>
                  <a:srgbClr val="65332F"/>
                </a:solidFill>
                <a:latin typeface="A little sunshine" panose="02000603000000000000" pitchFamily="2" charset="0"/>
                <a:ea typeface="A little sunshine" panose="02000603000000000000" pitchFamily="2" charset="0"/>
                <a:cs typeface="Courier New" panose="02070309020205020404" pitchFamily="49" charset="0"/>
              </a:rPr>
              <a:t>views allow for more rapid access to commonly queried data</a:t>
            </a:r>
          </a:p>
          <a:p>
            <a:pPr marL="0" indent="0" algn="r">
              <a:buFont typeface="Arial" panose="020B0604020202020204" pitchFamily="34" charset="0"/>
              <a:buNone/>
            </a:pPr>
            <a:endParaRPr lang="en-US" dirty="0">
              <a:solidFill>
                <a:srgbClr val="65332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DB35C9-7C30-4AFE-B707-F228D2736B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74" y="5772798"/>
            <a:ext cx="11756926" cy="1097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D9CDB9-94C6-42FE-BFB6-804C2B5147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90660" y="753377"/>
            <a:ext cx="6114614" cy="363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14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9CFEA71-CBE3-4D10-B8FE-8C731D9289D5}"/>
              </a:ext>
            </a:extLst>
          </p:cNvPr>
          <p:cNvSpPr/>
          <p:nvPr/>
        </p:nvSpPr>
        <p:spPr>
          <a:xfrm>
            <a:off x="1131038" y="2133600"/>
            <a:ext cx="3561329" cy="3496919"/>
          </a:xfrm>
          <a:prstGeom prst="rect">
            <a:avLst/>
          </a:prstGeom>
          <a:solidFill>
            <a:srgbClr val="EBBF91"/>
          </a:solidFill>
          <a:ln>
            <a:solidFill>
              <a:srgbClr val="65332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BD90DA2A-59E3-4C79-B817-83A2E5554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2DC1D8-ADAE-4668-98AC-905EC8A79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815" y="2332519"/>
            <a:ext cx="3932237" cy="722243"/>
          </a:xfrm>
        </p:spPr>
        <p:txBody>
          <a:bodyPr>
            <a:noAutofit/>
          </a:bodyPr>
          <a:lstStyle/>
          <a:p>
            <a:pPr algn="ctr"/>
            <a:r>
              <a:rPr lang="en-US" sz="4000" spc="300" dirty="0">
                <a:solidFill>
                  <a:srgbClr val="65332F"/>
                </a:solidFill>
                <a:latin typeface="A DAY WITHOUT SUN" panose="02000506000000020004" pitchFamily="2" charset="0"/>
              </a:rPr>
              <a:t>Problem Scenario 4 index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E85390-E060-410A-AB8C-982587910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1799" y="3524081"/>
            <a:ext cx="3214952" cy="2090870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create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table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indexed_bevsof1_8_10 as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select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* </a:t>
            </a:r>
            <a:r>
              <a:rPr lang="en-US" sz="12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from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bevsof1_8_10;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200" b="1" dirty="0">
              <a:solidFill>
                <a:srgbClr val="65332F"/>
              </a:solidFill>
              <a:effectLst/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create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index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bev_index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on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table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indexed_bevsof1_8_10(</a:t>
            </a:r>
            <a:r>
              <a:rPr lang="en-US" sz="1200" b="1" dirty="0" err="1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b_beverage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) </a:t>
            </a:r>
            <a:r>
              <a:rPr lang="en-US" sz="12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as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'COMPACT' </a:t>
            </a:r>
            <a:r>
              <a:rPr lang="en-US" sz="12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with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deferred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rebuild;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alter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index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bev_index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on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indexed_bevsof1_8_10 rebuild;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show </a:t>
            </a:r>
            <a:r>
              <a:rPr lang="en-US" sz="12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index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447987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on</a:t>
            </a:r>
            <a:r>
              <a:rPr lang="en-US" sz="1200" b="1" dirty="0">
                <a:solidFill>
                  <a:srgbClr val="65332F"/>
                </a:solidFill>
                <a:effectLst/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indexed_bevsof1_8_10; </a:t>
            </a:r>
            <a:endParaRPr lang="en-US" sz="1000" dirty="0">
              <a:solidFill>
                <a:srgbClr val="65332F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4B345D9-9BC6-4A96-B0D5-64B8E1F5DB1D}"/>
              </a:ext>
            </a:extLst>
          </p:cNvPr>
          <p:cNvSpPr txBox="1">
            <a:spLocks/>
          </p:cNvSpPr>
          <p:nvPr/>
        </p:nvSpPr>
        <p:spPr>
          <a:xfrm>
            <a:off x="1338564" y="3153104"/>
            <a:ext cx="3932237" cy="722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200" b="1" dirty="0">
                <a:solidFill>
                  <a:srgbClr val="65332F"/>
                </a:solidFill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Create an index for scenario 3(a) </a:t>
            </a:r>
          </a:p>
          <a:p>
            <a:endParaRPr lang="en-US" sz="1000" dirty="0">
              <a:solidFill>
                <a:srgbClr val="65332F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3773E65-D444-4026-918F-EB5051319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666" y="1282144"/>
            <a:ext cx="10191750" cy="581056"/>
          </a:xfrm>
          <a:prstGeom prst="rect">
            <a:avLst/>
          </a:prstGeom>
          <a:ln w="12700">
            <a:solidFill>
              <a:srgbClr val="65332F"/>
            </a:solidFill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488E6AD-0628-4045-8DDF-0897466A6D50}"/>
              </a:ext>
            </a:extLst>
          </p:cNvPr>
          <p:cNvSpPr txBox="1">
            <a:spLocks/>
          </p:cNvSpPr>
          <p:nvPr/>
        </p:nvSpPr>
        <p:spPr>
          <a:xfrm>
            <a:off x="4985052" y="2269853"/>
            <a:ext cx="1863953" cy="1391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200" b="1" spc="300" dirty="0">
                <a:solidFill>
                  <a:srgbClr val="65332F"/>
                </a:solidFill>
                <a:latin typeface="A little sunshine" panose="02000603000000000000" pitchFamily="2" charset="0"/>
                <a:ea typeface="A little sunshine" panose="02000603000000000000" pitchFamily="2" charset="0"/>
                <a:cs typeface="Courier New" panose="02070309020205020404" pitchFamily="49" charset="0"/>
              </a:rPr>
              <a:t>indexing allows for more rapid access of structured data</a:t>
            </a:r>
          </a:p>
          <a:p>
            <a:pPr marL="0" indent="0" algn="r">
              <a:buFont typeface="Arial" panose="020B0604020202020204" pitchFamily="34" charset="0"/>
              <a:buNone/>
            </a:pPr>
            <a:endParaRPr lang="en-US" dirty="0">
              <a:solidFill>
                <a:srgbClr val="65332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9BD5DE-9ADD-4C9D-864E-0DFDFB1917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24"/>
          <a:stretch/>
        </p:blipFill>
        <p:spPr>
          <a:xfrm>
            <a:off x="435074" y="5784399"/>
            <a:ext cx="4958561" cy="1097280"/>
          </a:xfrm>
          <a:prstGeom prst="rect">
            <a:avLst/>
          </a:prstGeom>
        </p:spPr>
      </p:pic>
      <p:pic>
        <p:nvPicPr>
          <p:cNvPr id="19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BE3E1F84-3F6C-4044-9287-3D9B68AC3B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07436" y="444210"/>
            <a:ext cx="3561329" cy="6441170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5C6DE9FA-1494-4F70-87B7-45BA44E81A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85541" y="3069994"/>
            <a:ext cx="4089566" cy="381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219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</TotalTime>
  <Words>1272</Words>
  <Application>Microsoft Office PowerPoint</Application>
  <PresentationFormat>Widescreen</PresentationFormat>
  <Paragraphs>300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 DAY WITHOUT SUN</vt:lpstr>
      <vt:lpstr>A little sunshine</vt:lpstr>
      <vt:lpstr>Arial</vt:lpstr>
      <vt:lpstr>Calibri</vt:lpstr>
      <vt:lpstr>Calibri Light</vt:lpstr>
      <vt:lpstr>Courier New</vt:lpstr>
      <vt:lpstr>Myanmar Text</vt:lpstr>
      <vt:lpstr>Office Theme</vt:lpstr>
      <vt:lpstr>Project One</vt:lpstr>
      <vt:lpstr>Introduction and objectives</vt:lpstr>
      <vt:lpstr>Table set up</vt:lpstr>
      <vt:lpstr>Problem Scenario 1 </vt:lpstr>
      <vt:lpstr>Problem Scenario 2</vt:lpstr>
      <vt:lpstr>Problem Scenario 3a</vt:lpstr>
      <vt:lpstr>Problem Scenario 3b</vt:lpstr>
      <vt:lpstr>Problem Scenario 4 set up</vt:lpstr>
      <vt:lpstr>Problem Scenario 4 index</vt:lpstr>
      <vt:lpstr>Problem Scenario 4 partition</vt:lpstr>
      <vt:lpstr>Problem Scenario 5</vt:lpstr>
      <vt:lpstr>Problem Scenario 6</vt:lpstr>
      <vt:lpstr>Conclusion</vt:lpstr>
      <vt:lpstr>Thanks a latte!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Alaina Fletcher</dc:creator>
  <cp:lastModifiedBy>Alaina Fletcher</cp:lastModifiedBy>
  <cp:revision>45</cp:revision>
  <dcterms:created xsi:type="dcterms:W3CDTF">2021-05-19T03:51:39Z</dcterms:created>
  <dcterms:modified xsi:type="dcterms:W3CDTF">2021-05-19T20:30:32Z</dcterms:modified>
</cp:coreProperties>
</file>